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6" r:id="rId3"/>
    <p:sldId id="286" r:id="rId4"/>
    <p:sldId id="284" r:id="rId5"/>
    <p:sldId id="287" r:id="rId6"/>
    <p:sldId id="262" r:id="rId7"/>
    <p:sldId id="285" r:id="rId8"/>
    <p:sldId id="260" r:id="rId9"/>
    <p:sldId id="274" r:id="rId10"/>
    <p:sldId id="288" r:id="rId11"/>
    <p:sldId id="277" r:id="rId12"/>
    <p:sldId id="282" r:id="rId13"/>
    <p:sldId id="283" r:id="rId14"/>
    <p:sldId id="275" r:id="rId15"/>
    <p:sldId id="259" r:id="rId16"/>
    <p:sldId id="276" r:id="rId17"/>
  </p:sldIdLst>
  <p:sldSz cx="12192000" cy="6858000"/>
  <p:notesSz cx="6797675" cy="9929813"/>
  <p:embeddedFontLst>
    <p:embeddedFont>
      <p:font typeface="KoPubWorld돋움체_Pro Bold" panose="020B0600000101010101" charset="-127"/>
      <p:bold r:id="rId19"/>
    </p:embeddedFont>
    <p:embeddedFont>
      <p:font typeface="KoPubWorld돋움체_Pro Medium" panose="020B0600000101010101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51" userDrawn="1">
          <p15:clr>
            <a:srgbClr val="A4A3A4"/>
          </p15:clr>
        </p15:guide>
        <p15:guide id="4" pos="7129" userDrawn="1">
          <p15:clr>
            <a:srgbClr val="A4A3A4"/>
          </p15:clr>
        </p15:guide>
        <p15:guide id="5" orient="horz" pos="2160" userDrawn="1">
          <p15:clr>
            <a:srgbClr val="A4A3A4"/>
          </p15:clr>
        </p15:guide>
        <p15:guide id="6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지나" initials="정지나" lastIdx="2" clrIdx="0">
    <p:extLst>
      <p:ext uri="{19B8F6BF-5375-455C-9EA6-DF929625EA0E}">
        <p15:presenceInfo xmlns:p15="http://schemas.microsoft.com/office/powerpoint/2012/main" userId="정지나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3C4F"/>
    <a:srgbClr val="40548C"/>
    <a:srgbClr val="7B8EC3"/>
    <a:srgbClr val="F2F2F2"/>
    <a:srgbClr val="D9D9D9"/>
    <a:srgbClr val="F9F9F9"/>
    <a:srgbClr val="BFBFBF"/>
    <a:srgbClr val="F5F7F9"/>
    <a:srgbClr val="E9E4DE"/>
    <a:srgbClr val="B6A3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214" autoAdjust="0"/>
  </p:normalViewPr>
  <p:slideViewPr>
    <p:cSldViewPr snapToGrid="0" showGuides="1">
      <p:cViewPr varScale="1">
        <p:scale>
          <a:sx n="53" d="100"/>
          <a:sy n="53" d="100"/>
        </p:scale>
        <p:origin x="102" y="486"/>
      </p:cViewPr>
      <p:guideLst>
        <p:guide pos="551"/>
        <p:guide pos="7129"/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5" d="100"/>
          <a:sy n="85" d="100"/>
        </p:scale>
        <p:origin x="296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도입 완료(%)</cx:pt>
          <cx:pt idx="1">도입 중(%)</cx:pt>
          <cx:pt idx="2">도입 계획 중(%)</cx:pt>
          <cx:pt idx="3">도입 계획 없음(%)</cx:pt>
        </cx:lvl>
      </cx:strDim>
      <cx:numDim type="size">
        <cx:f dir="row">Sheet1!$B$2:$B$5</cx:f>
        <cx:lvl ptCount="4" formatCode="General">
          <cx:pt idx="0">7.2999999999999998</cx:pt>
          <cx:pt idx="1">3.7999999999999998</cx:pt>
          <cx:pt idx="2">1.6000000000000001</cx:pt>
          <cx:pt idx="3">87.299999999999997</cx:pt>
        </cx:lvl>
      </cx:numDim>
    </cx:data>
  </cx:chartData>
  <cx:chart>
    <cx:title pos="t" align="ctr" overlay="0">
      <cx:tx>
        <cx:rich>
          <a:bodyPr rot="0" spcFirstLastPara="1" vertOverflow="ellipsis" vert="horz" wrap="square" lIns="38100" tIns="19050" rIns="38100" bIns="19050" anchor="ctr" anchorCtr="1" compatLnSpc="0"/>
          <a:lstStyle/>
          <a:p>
            <a:pPr algn="ctr" rtl="0">
              <a:defRPr sz="16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800" kern="1200" dirty="0">
                <a:solidFill>
                  <a:srgbClr val="383C4F"/>
                </a:solidFill>
                <a:effectLst/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중소기업 제조업 </a:t>
            </a:r>
            <a:r>
              <a:rPr lang="ko-KR" altLang="en-US" sz="1800" kern="1200" dirty="0" err="1">
                <a:solidFill>
                  <a:srgbClr val="383C4F"/>
                </a:solidFill>
                <a:effectLst/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스마트팩토리</a:t>
            </a:r>
            <a:r>
              <a:rPr lang="ko-KR" altLang="en-US" sz="1800" kern="1200" dirty="0">
                <a:solidFill>
                  <a:srgbClr val="383C4F"/>
                </a:solidFill>
                <a:effectLst/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 비율 </a:t>
            </a:r>
            <a:r>
              <a:rPr lang="en-US" altLang="ko-KR" sz="1800" kern="1200" dirty="0">
                <a:solidFill>
                  <a:srgbClr val="383C4F"/>
                </a:solidFill>
                <a:effectLst/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(2019</a:t>
            </a:r>
            <a:r>
              <a:rPr lang="ko-KR" altLang="en-US" sz="1800" kern="1200" dirty="0">
                <a:solidFill>
                  <a:srgbClr val="383C4F"/>
                </a:solidFill>
                <a:effectLst/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년</a:t>
            </a:r>
            <a:r>
              <a:rPr lang="en-US" altLang="ko-KR" sz="1800" kern="1200" dirty="0">
                <a:solidFill>
                  <a:srgbClr val="383C4F"/>
                </a:solidFill>
                <a:effectLst/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)</a:t>
            </a:r>
            <a:endParaRPr lang="ko-KR" altLang="en-US" sz="16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cx:rich>
      </cx:tx>
    </cx:title>
    <cx:plotArea>
      <cx:plotAreaRegion>
        <cx:series layoutId="sunburst" uniqueId="{D09461D2-D63E-489D-8538-F33ADAB9F3F4}">
          <cx:tx>
            <cx:txData>
              <cx:f>Sheet1!$B$1</cx:f>
              <cx:v>중소기업 제조업 스마트팩토리 비율</cx:v>
            </cx:txData>
          </cx:tx>
          <cx:dataPt idx="0">
            <cx:spPr>
              <a:solidFill>
                <a:srgbClr val="F1ECE6"/>
              </a:solidFill>
            </cx:spPr>
          </cx:dataPt>
          <cx:dataPt idx="1">
            <cx:spPr>
              <a:solidFill>
                <a:srgbClr val="C9CACF"/>
              </a:solidFill>
            </cx:spPr>
          </cx:dataPt>
          <cx:dataPt idx="2">
            <cx:spPr>
              <a:solidFill>
                <a:srgbClr val="1E3B58"/>
              </a:solidFill>
            </cx:spPr>
          </cx:dataPt>
          <cx:dataPt idx="3">
            <cx:spPr>
              <a:solidFill>
                <a:srgbClr val="326393"/>
              </a:solidFill>
            </cx:spPr>
          </cx:dataPt>
          <cx:dataId val="0"/>
        </cx:series>
      </cx:plotAreaRegion>
    </cx:plotArea>
    <cx:legend pos="r" align="ctr" overlay="1">
      <cx:spPr>
        <a:ln w="0">
          <a:solidFill>
            <a:srgbClr val="7F7F7F"/>
          </a:solidFill>
        </a:ln>
      </cx:spPr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1400"/>
          </a:pPr>
          <a:endParaRPr lang="ko-KR" altLang="en-US" sz="1400" b="0" i="0" u="none" strike="noStrike" kern="1200" baseline="0">
            <a:solidFill>
              <a:prstClr val="black">
                <a:lumMod val="65000"/>
                <a:lumOff val="35000"/>
              </a:prstClr>
            </a:solidFill>
            <a:latin typeface="맑은 고딕" panose="020F0502020204030204"/>
            <a:ea typeface="맑은 고딕" panose="020B0503020000020004" pitchFamily="50" charset="-127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oPubWorld돋움체_Pro Medium" panose="00000600000000000000" pitchFamily="50" charset="-127"/>
                <a:ea typeface="KoPubWorld돋움체_Pro Medium" panose="000006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oPubWorld돋움체_Pro Medium" panose="00000600000000000000" pitchFamily="50" charset="-127"/>
                <a:ea typeface="KoPubWorld돋움체_Pro Medium" panose="00000600000000000000" pitchFamily="50" charset="-127"/>
              </a:defRPr>
            </a:lvl1pPr>
          </a:lstStyle>
          <a:p>
            <a:fld id="{992B138F-2F03-4C53-9850-C3395BB3E6A8}" type="datetimeFigureOut">
              <a:rPr lang="ko-KR" altLang="en-US" smtClean="0"/>
              <a:pPr/>
              <a:t>2022-09-28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8722"/>
            <a:ext cx="5438140" cy="3909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oPubWorld돋움체_Pro Medium" panose="00000600000000000000" pitchFamily="50" charset="-127"/>
                <a:ea typeface="KoPubWorld돋움체_Pro Medium" panose="000006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oPubWorld돋움체_Pro Medium" panose="00000600000000000000" pitchFamily="50" charset="-127"/>
                <a:ea typeface="KoPubWorld돋움체_Pro Medium" panose="00000600000000000000" pitchFamily="50" charset="-127"/>
              </a:defRPr>
            </a:lvl1pPr>
          </a:lstStyle>
          <a:p>
            <a:fld id="{129A0D39-1D58-4CE0-9107-DA27AC8FE30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5722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oPubWorld돋움체_Pro Medium" panose="00000600000000000000" pitchFamily="50" charset="-127"/>
        <a:ea typeface="KoPubWorld돋움체_Pro Medium" panose="00000600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oPubWorld돋움체_Pro Medium" panose="00000600000000000000" pitchFamily="50" charset="-127"/>
        <a:ea typeface="KoPubWorld돋움체_Pro Medium" panose="00000600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oPubWorld돋움체_Pro Medium" panose="00000600000000000000" pitchFamily="50" charset="-127"/>
        <a:ea typeface="KoPubWorld돋움체_Pro Medium" panose="00000600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oPubWorld돋움체_Pro Medium" panose="00000600000000000000" pitchFamily="50" charset="-127"/>
        <a:ea typeface="KoPubWorld돋움체_Pro Medium" panose="00000600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oPubWorld돋움체_Pro Medium" panose="00000600000000000000" pitchFamily="50" charset="-127"/>
        <a:ea typeface="KoPubWorld돋움체_Pro Medium" panose="00000600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0DF32-6180-4D2F-9FFC-FAD9590E3A37}" type="datetime1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838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FDFB2-BB35-44B3-B395-C1EF92F0C885}" type="datetime1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517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976CE-994D-48A4-AE3C-5DD528159A6F}" type="datetime1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591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726ADA3-AC13-4571-A022-6B364B9A1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D6F47-A299-495A-8D9B-30B32F9CED27}" type="datetime1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D5DC2F1-A7C0-40EC-A84C-FD9E35DE4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F634F5F-9E57-4AB6-8089-EE2A3273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7962" y="6382228"/>
            <a:ext cx="2743200" cy="365125"/>
          </a:xfrm>
        </p:spPr>
        <p:txBody>
          <a:bodyPr/>
          <a:lstStyle>
            <a:lvl1pPr>
              <a:defRPr sz="16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8E7CEA19-7067-4CC2-A96B-A12A67E99F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AB9738DD-DEBC-42DF-931D-2DD754056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120756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23CAC-F086-4B4E-A759-E267F14F9401}" type="datetime1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566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8ED35-9FA5-4324-A5C8-978EDEF7B06F}" type="datetime1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087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D92EC-8B87-4377-BB68-48BC3B189EEE}" type="datetime1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595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B2994-ABAD-43AD-8E5C-2FC6D0A8B788}" type="datetime1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497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62E9-974E-4BEC-8B44-7B355333214A}" type="datetime1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770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51F23-4734-4E55-B15B-46C815338546}" type="datetime1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020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0C7EB-6513-447F-BED9-535D09133E73}" type="datetime1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546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defRPr>
            </a:lvl1pPr>
          </a:lstStyle>
          <a:p>
            <a:fld id="{9CB0E311-BC8B-42A2-8FB5-1BD46D8F8750}" type="datetime1">
              <a:rPr lang="ko-KR" altLang="en-US" smtClean="0"/>
              <a:pPr/>
              <a:t>2022-09-28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defRPr>
            </a:lvl1pPr>
          </a:lstStyle>
          <a:p>
            <a:fld id="{8E7CEA19-7067-4CC2-A96B-A12A67E99F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1" y="0"/>
            <a:ext cx="162961" cy="809625"/>
          </a:xfrm>
          <a:prstGeom prst="rect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1" y="809625"/>
            <a:ext cx="162961" cy="60483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</p:txBody>
      </p:sp>
      <p:cxnSp>
        <p:nvCxnSpPr>
          <p:cNvPr id="9" name="직선 연결선 8"/>
          <p:cNvCxnSpPr>
            <a:stCxn id="13" idx="0"/>
          </p:cNvCxnSpPr>
          <p:nvPr userDrawn="1"/>
        </p:nvCxnSpPr>
        <p:spPr>
          <a:xfrm>
            <a:off x="81482" y="809625"/>
            <a:ext cx="12110518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024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Understanding the Difference Between Reactive, Predictive, and Preventive  Maintenance | PTC">
            <a:extLst>
              <a:ext uri="{FF2B5EF4-FFF2-40B4-BE49-F238E27FC236}">
                <a16:creationId xmlns:a16="http://schemas.microsoft.com/office/drawing/2014/main" id="{DCFBEA01-6689-4D82-AEA9-A87DF5627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FBF1996-6332-49AE-9302-916950DA27DD}"/>
              </a:ext>
            </a:extLst>
          </p:cNvPr>
          <p:cNvSpPr/>
          <p:nvPr/>
        </p:nvSpPr>
        <p:spPr>
          <a:xfrm>
            <a:off x="-1" y="820132"/>
            <a:ext cx="12192001" cy="4317476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8725C8-EB4C-4ABB-973B-F1E3FB815306}"/>
              </a:ext>
            </a:extLst>
          </p:cNvPr>
          <p:cNvSpPr/>
          <p:nvPr/>
        </p:nvSpPr>
        <p:spPr>
          <a:xfrm>
            <a:off x="3182938" y="1259175"/>
            <a:ext cx="5826122" cy="3381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머신러닝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 기반 고장진단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KoPubWorld돋움체_Pro Bold" panose="020B0600000101010101" charset="-127"/>
              <a:ea typeface="KoPubWorld돋움체_Pro Bold" panose="020B0600000101010101" charset="-127"/>
              <a:cs typeface="KoPubWorld돋움체_Pro Bold" panose="020B0600000101010101" charset="-127"/>
            </a:endParaRPr>
          </a:p>
          <a:p>
            <a:pPr algn="just"/>
            <a:endParaRPr lang="en-US" altLang="ko-KR" sz="3600" dirty="0">
              <a:solidFill>
                <a:schemeClr val="bg2">
                  <a:lumMod val="25000"/>
                </a:schemeClr>
              </a:solidFill>
              <a:latin typeface="KoPubWorld돋움체_Pro Bold" panose="020B0600000101010101" charset="-127"/>
              <a:ea typeface="KoPubWorld돋움체_Pro Bold" panose="020B0600000101010101" charset="-127"/>
              <a:cs typeface="KoPubWorld돋움체_Pro Bold" panose="020B0600000101010101" charset="-127"/>
            </a:endParaRPr>
          </a:p>
          <a:p>
            <a:pPr algn="ctr"/>
            <a:r>
              <a:rPr lang="ko-KR" altLang="en-US" sz="3600" dirty="0">
                <a:solidFill>
                  <a:srgbClr val="7B8EC3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예지보전 </a:t>
            </a:r>
            <a:r>
              <a:rPr lang="ko-KR" altLang="en-US" sz="3600" dirty="0">
                <a:solidFill>
                  <a:srgbClr val="40548C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솔루션</a:t>
            </a:r>
            <a:endParaRPr lang="en-US" altLang="ko-KR" sz="1600" dirty="0">
              <a:solidFill>
                <a:srgbClr val="40548C"/>
              </a:solidFill>
              <a:latin typeface="KoPubWorld돋움체_Pro Bold" panose="020B0600000101010101" charset="-127"/>
              <a:ea typeface="KoPubWorld돋움체_Pro Bold" panose="020B0600000101010101" charset="-127"/>
              <a:cs typeface="KoPubWorld돋움체_Pro Bold" panose="020B0600000101010101" charset="-127"/>
            </a:endParaRPr>
          </a:p>
          <a:p>
            <a:pPr algn="just"/>
            <a:endParaRPr lang="en-US" altLang="ko-KR" dirty="0">
              <a:solidFill>
                <a:schemeClr val="bg1"/>
              </a:solidFill>
              <a:latin typeface="KoPubWorld돋움체_Pro Bold" panose="020B0600000101010101" charset="-127"/>
              <a:ea typeface="KoPubWorld돋움체_Pro Bold" panose="020B0600000101010101" charset="-127"/>
              <a:cs typeface="KoPubWorld돋움체_Pro Bold" panose="020B0600000101010101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                                                         </a:t>
            </a:r>
          </a:p>
          <a:p>
            <a:pPr algn="just">
              <a:lnSpc>
                <a:spcPct val="150000"/>
              </a:lnSpc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                                                                   2021.10.05</a:t>
            </a:r>
          </a:p>
          <a:p>
            <a:pPr algn="just">
              <a:lnSpc>
                <a:spcPct val="150000"/>
              </a:lnSpc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                                                                        경영학부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  </a:t>
            </a:r>
          </a:p>
          <a:p>
            <a:pPr algn="just">
              <a:lnSpc>
                <a:spcPct val="150000"/>
              </a:lnSpc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                            </a:t>
            </a:r>
            <a:r>
              <a:rPr lang="ko-KR" altLang="en-US" sz="18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강예지 </a:t>
            </a:r>
            <a:r>
              <a:rPr lang="en-US" altLang="ko-KR" sz="18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| </a:t>
            </a:r>
            <a:r>
              <a:rPr lang="ko-KR" altLang="en-US" sz="18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김영재 </a:t>
            </a:r>
            <a:r>
              <a:rPr lang="en-US" altLang="ko-KR" sz="18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| </a:t>
            </a:r>
            <a:r>
              <a:rPr lang="ko-KR" altLang="en-US" sz="1800" spc="-50" dirty="0" err="1">
                <a:ln>
                  <a:solidFill>
                    <a:srgbClr val="313540">
                      <a:alpha val="0"/>
                    </a:srgbClr>
                  </a:solidFill>
                </a:ln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김종엽</a:t>
            </a:r>
            <a:r>
              <a:rPr lang="ko-KR" altLang="en-US" sz="18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 </a:t>
            </a:r>
            <a:r>
              <a:rPr lang="en-US" altLang="ko-KR" sz="18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| </a:t>
            </a:r>
            <a:r>
              <a:rPr lang="ko-KR" altLang="en-US" sz="1800" spc="-50" dirty="0" err="1">
                <a:ln>
                  <a:solidFill>
                    <a:srgbClr val="313540">
                      <a:alpha val="0"/>
                    </a:srgbClr>
                  </a:solidFill>
                </a:ln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민수홍</a:t>
            </a:r>
            <a:r>
              <a:rPr lang="ko-KR" altLang="en-US" sz="18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 </a:t>
            </a:r>
            <a:r>
              <a:rPr lang="en-US" altLang="ko-KR" sz="1800" spc="-50" dirty="0">
                <a:ln>
                  <a:solidFill>
                    <a:srgbClr val="313540">
                      <a:alpha val="0"/>
                    </a:srgbClr>
                  </a:solidFill>
                </a:ln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| </a:t>
            </a:r>
            <a:r>
              <a:rPr lang="ko-KR" altLang="en-US" sz="1800" spc="-50" dirty="0" err="1">
                <a:ln>
                  <a:solidFill>
                    <a:srgbClr val="313540">
                      <a:alpha val="0"/>
                    </a:srgbClr>
                  </a:solidFill>
                </a:ln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변준현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766330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671457" y="3785009"/>
            <a:ext cx="8977302" cy="2962344"/>
          </a:xfrm>
          <a:prstGeom prst="roundRect">
            <a:avLst>
              <a:gd name="adj" fmla="val 10545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rgbClr val="383C4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  <a:sym typeface="Wingdings" panose="05000000000000000000" pitchFamily="2" charset="2"/>
              </a:rPr>
              <a:t>[</a:t>
            </a:r>
            <a:r>
              <a:rPr lang="ko-KR" altLang="en-US" sz="1600" dirty="0">
                <a:solidFill>
                  <a:srgbClr val="383C4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  <a:sym typeface="Wingdings" panose="05000000000000000000" pitchFamily="2" charset="2"/>
              </a:rPr>
              <a:t>원인분석</a:t>
            </a:r>
            <a:r>
              <a:rPr lang="en-US" altLang="ko-KR" sz="1600" dirty="0">
                <a:solidFill>
                  <a:srgbClr val="383C4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  <a:sym typeface="Wingdings" panose="05000000000000000000" pitchFamily="2" charset="2"/>
              </a:rPr>
              <a:t>]</a:t>
            </a:r>
          </a:p>
          <a:p>
            <a:pPr marL="285750" indent="-285750">
              <a:lnSpc>
                <a:spcPct val="20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현장 엔지니어가 효율적인 조치를 할 수 있게 정보 제공</a:t>
            </a:r>
            <a:endParaRPr lang="en-US" altLang="ko-KR" sz="1600" dirty="0">
              <a:solidFill>
                <a:srgbClr val="383C4F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센서가 부착된 부위 한해서 어디서 문제가 발생했는지 파악 용이</a:t>
            </a:r>
            <a:endParaRPr lang="en-US" altLang="ko-KR" sz="1600" dirty="0">
              <a:solidFill>
                <a:srgbClr val="383C4F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맑은 고딕" panose="020B0503020000020004" pitchFamily="50" charset="-127"/>
              <a:buChar char="■"/>
            </a:pPr>
            <a:r>
              <a:rPr lang="en-US" altLang="ko-KR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Explanation AI </a:t>
            </a:r>
            <a:r>
              <a:rPr lang="ko-KR" altLang="en-US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기법인 </a:t>
            </a:r>
            <a:r>
              <a:rPr lang="en-US" altLang="ko-KR" sz="1600" dirty="0">
                <a:solidFill>
                  <a:srgbClr val="FF000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shapely value</a:t>
            </a:r>
            <a:r>
              <a:rPr lang="ko-KR" altLang="en-US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를 이용해서 원인 분석</a:t>
            </a:r>
            <a:endParaRPr lang="en-US" altLang="ko-KR" sz="1600" dirty="0">
              <a:solidFill>
                <a:srgbClr val="383C4F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  <a:sym typeface="Wingdings" panose="05000000000000000000" pitchFamily="2" charset="2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E4A4D03-7F7B-4DC7-AA42-3FF647466479}"/>
              </a:ext>
            </a:extLst>
          </p:cNvPr>
          <p:cNvSpPr txBox="1"/>
          <p:nvPr/>
        </p:nvSpPr>
        <p:spPr>
          <a:xfrm>
            <a:off x="261017" y="385068"/>
            <a:ext cx="1521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383C4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2.3 </a:t>
            </a:r>
            <a:r>
              <a:rPr lang="ko-KR" altLang="en-US" sz="2000" dirty="0">
                <a:solidFill>
                  <a:srgbClr val="383C4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원인분석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216A6F-F8EE-4408-99CD-BB6411D7E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CFA053B-C8FC-4FF4-848F-10357DE38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241" y="1490694"/>
            <a:ext cx="4004870" cy="22943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F02FBAA-BB72-4F0D-8E72-57A768485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809" y="1368878"/>
            <a:ext cx="3663166" cy="241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047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4433D3F-3741-42E2-B2B7-3F9232F64C7D}"/>
              </a:ext>
            </a:extLst>
          </p:cNvPr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400" y="815719"/>
            <a:ext cx="7477200" cy="479520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6E4A4D03-7F7B-4DC7-AA42-3FF647466479}"/>
              </a:ext>
            </a:extLst>
          </p:cNvPr>
          <p:cNvSpPr txBox="1"/>
          <p:nvPr/>
        </p:nvSpPr>
        <p:spPr>
          <a:xfrm>
            <a:off x="261017" y="385068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383C4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2.4 </a:t>
            </a:r>
            <a:r>
              <a:rPr lang="en-US" altLang="ko-KR" sz="2000" dirty="0" err="1">
                <a:solidFill>
                  <a:srgbClr val="383C4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Rshiny</a:t>
            </a:r>
            <a:r>
              <a:rPr lang="en-US" altLang="ko-KR" sz="2000" dirty="0">
                <a:solidFill>
                  <a:srgbClr val="383C4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2000" dirty="0">
                <a:solidFill>
                  <a:srgbClr val="383C4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대시보드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72BE5DC-2B90-4597-AA9C-3F0DE644F062}"/>
              </a:ext>
            </a:extLst>
          </p:cNvPr>
          <p:cNvSpPr/>
          <p:nvPr/>
        </p:nvSpPr>
        <p:spPr>
          <a:xfrm>
            <a:off x="2435174" y="1077226"/>
            <a:ext cx="4855464" cy="25803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130C3C8-1DBE-4F6C-B9AA-0CA56831D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961B83-FF1E-4268-9C1B-99FA32413BB2}"/>
              </a:ext>
            </a:extLst>
          </p:cNvPr>
          <p:cNvSpPr txBox="1"/>
          <p:nvPr/>
        </p:nvSpPr>
        <p:spPr>
          <a:xfrm>
            <a:off x="874712" y="5733793"/>
            <a:ext cx="10442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KoPub돋움체 Medium" panose="020B0600000101010101" charset="-127"/>
              <a:buChar char="■"/>
            </a:pPr>
            <a:r>
              <a:rPr lang="ko-KR" altLang="en-US" sz="1600" dirty="0">
                <a:solidFill>
                  <a:srgbClr val="383C4F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  <a:sym typeface="Wingdings" panose="05000000000000000000" pitchFamily="2" charset="2"/>
              </a:rPr>
              <a:t>잔여 수명 예측 시각화</a:t>
            </a:r>
            <a:endParaRPr lang="en-US" altLang="ko-KR" sz="1600" dirty="0">
              <a:solidFill>
                <a:srgbClr val="383C4F"/>
              </a:solidFill>
              <a:latin typeface="KoPubWorld돋움체_Pro Bold" panose="020B0600000101010101" charset="-127"/>
              <a:ea typeface="KoPubWorld돋움체_Pro Bold" panose="020B0600000101010101" charset="-127"/>
              <a:cs typeface="KoPubWorld돋움체_Pro Bold" panose="020B0600000101010101" charset="-127"/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잔여수명 예측 수치 표시</a:t>
            </a:r>
            <a:endParaRPr lang="en-US" altLang="ko-KR" sz="1600" dirty="0">
              <a:solidFill>
                <a:srgbClr val="383C4F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잔여수명에 따른 파란 불</a:t>
            </a:r>
            <a:r>
              <a:rPr lang="en-US" altLang="ko-KR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 / </a:t>
            </a:r>
            <a:r>
              <a:rPr lang="ko-KR" altLang="en-US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노란 불 </a:t>
            </a:r>
            <a:r>
              <a:rPr lang="en-US" altLang="ko-KR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/ </a:t>
            </a:r>
            <a:r>
              <a:rPr lang="ko-KR" altLang="en-US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빨간 불 표시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9029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2C1FE60-5810-4FC6-88C8-C90C9FFE2C57}"/>
              </a:ext>
            </a:extLst>
          </p:cNvPr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400" y="815719"/>
            <a:ext cx="7477200" cy="479520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6E4A4D03-7F7B-4DC7-AA42-3FF647466479}"/>
              </a:ext>
            </a:extLst>
          </p:cNvPr>
          <p:cNvSpPr txBox="1"/>
          <p:nvPr/>
        </p:nvSpPr>
        <p:spPr>
          <a:xfrm>
            <a:off x="261017" y="385068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383C4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2.4 </a:t>
            </a:r>
            <a:r>
              <a:rPr lang="en-US" altLang="ko-KR" sz="2000" dirty="0" err="1">
                <a:solidFill>
                  <a:srgbClr val="383C4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Rshiny</a:t>
            </a:r>
            <a:r>
              <a:rPr lang="en-US" altLang="ko-KR" sz="2000" dirty="0">
                <a:solidFill>
                  <a:srgbClr val="383C4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2000" dirty="0">
                <a:solidFill>
                  <a:srgbClr val="383C4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대시보드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72BE5DC-2B90-4597-AA9C-3F0DE644F062}"/>
              </a:ext>
            </a:extLst>
          </p:cNvPr>
          <p:cNvSpPr/>
          <p:nvPr/>
        </p:nvSpPr>
        <p:spPr>
          <a:xfrm>
            <a:off x="4913198" y="3638746"/>
            <a:ext cx="4855464" cy="19044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130C3C8-1DBE-4F6C-B9AA-0CA56831D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961B83-FF1E-4268-9C1B-99FA32413BB2}"/>
              </a:ext>
            </a:extLst>
          </p:cNvPr>
          <p:cNvSpPr txBox="1"/>
          <p:nvPr/>
        </p:nvSpPr>
        <p:spPr>
          <a:xfrm>
            <a:off x="874712" y="5704186"/>
            <a:ext cx="10442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KoPub돋움체 Medium" panose="020B0600000101010101" charset="-127"/>
              <a:buChar char="■"/>
            </a:pPr>
            <a:r>
              <a:rPr lang="ko-KR" altLang="en-US" sz="1600" dirty="0">
                <a:solidFill>
                  <a:srgbClr val="383C4F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  <a:sym typeface="Wingdings" panose="05000000000000000000" pitchFamily="2" charset="2"/>
              </a:rPr>
              <a:t>개별 센서 값 시각화</a:t>
            </a:r>
            <a:endParaRPr lang="en-US" altLang="ko-KR" sz="1600" dirty="0">
              <a:solidFill>
                <a:srgbClr val="383C4F"/>
              </a:solidFill>
              <a:latin typeface="KoPubWorld돋움체_Pro Bold" panose="020B0600000101010101" charset="-127"/>
              <a:ea typeface="KoPubWorld돋움체_Pro Bold" panose="020B0600000101010101" charset="-127"/>
              <a:cs typeface="KoPubWorld돋움체_Pro Bold" panose="020B0600000101010101" charset="-127"/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벨트 처짐</a:t>
            </a:r>
            <a:r>
              <a:rPr lang="en-US" altLang="ko-KR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, </a:t>
            </a:r>
            <a:r>
              <a:rPr lang="ko-KR" altLang="en-US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소음</a:t>
            </a:r>
            <a:r>
              <a:rPr lang="en-US" altLang="ko-KR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(dB), </a:t>
            </a:r>
            <a:r>
              <a:rPr lang="ko-KR" altLang="en-US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모터 진동 각각 의 변수를 실시간으로 시각화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384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A989E97-27C5-4B68-B482-69DC699682D6}"/>
              </a:ext>
            </a:extLst>
          </p:cNvPr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400" y="815719"/>
            <a:ext cx="7477200" cy="479520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6E4A4D03-7F7B-4DC7-AA42-3FF647466479}"/>
              </a:ext>
            </a:extLst>
          </p:cNvPr>
          <p:cNvSpPr txBox="1"/>
          <p:nvPr/>
        </p:nvSpPr>
        <p:spPr>
          <a:xfrm>
            <a:off x="261017" y="385068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383C4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2.4 </a:t>
            </a:r>
            <a:r>
              <a:rPr lang="en-US" altLang="ko-KR" sz="2000" dirty="0" err="1">
                <a:solidFill>
                  <a:srgbClr val="383C4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Rshiny</a:t>
            </a:r>
            <a:r>
              <a:rPr lang="en-US" altLang="ko-KR" sz="2000" dirty="0">
                <a:solidFill>
                  <a:srgbClr val="383C4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2000" dirty="0">
                <a:solidFill>
                  <a:srgbClr val="383C4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대시보드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72BE5DC-2B90-4597-AA9C-3F0DE644F062}"/>
              </a:ext>
            </a:extLst>
          </p:cNvPr>
          <p:cNvSpPr/>
          <p:nvPr/>
        </p:nvSpPr>
        <p:spPr>
          <a:xfrm>
            <a:off x="2441542" y="3648174"/>
            <a:ext cx="2422690" cy="18858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130C3C8-1DBE-4F6C-B9AA-0CA56831D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961B83-FF1E-4268-9C1B-99FA32413BB2}"/>
              </a:ext>
            </a:extLst>
          </p:cNvPr>
          <p:cNvSpPr txBox="1"/>
          <p:nvPr/>
        </p:nvSpPr>
        <p:spPr>
          <a:xfrm>
            <a:off x="874712" y="5704186"/>
            <a:ext cx="10442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KoPub돋움체 Medium" panose="020B0600000101010101" charset="-127"/>
              <a:buChar char="■"/>
            </a:pPr>
            <a:r>
              <a:rPr lang="ko-KR" altLang="en-US" sz="1600" dirty="0">
                <a:solidFill>
                  <a:srgbClr val="383C4F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  <a:sym typeface="Wingdings" panose="05000000000000000000" pitchFamily="2" charset="2"/>
              </a:rPr>
              <a:t>고장 요인 및 부위 분석 </a:t>
            </a:r>
            <a:r>
              <a:rPr lang="en-US" altLang="ko-KR" sz="1600" dirty="0">
                <a:solidFill>
                  <a:srgbClr val="383C4F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  <a:sym typeface="Wingdings" panose="05000000000000000000" pitchFamily="2" charset="2"/>
              </a:rPr>
              <a:t>(</a:t>
            </a:r>
            <a:r>
              <a:rPr lang="ko-KR" altLang="en-US" sz="1600" dirty="0" err="1">
                <a:solidFill>
                  <a:srgbClr val="383C4F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  <a:sym typeface="Wingdings" panose="05000000000000000000" pitchFamily="2" charset="2"/>
              </a:rPr>
              <a:t>미구현</a:t>
            </a:r>
            <a:r>
              <a:rPr lang="en-US" altLang="ko-KR" sz="1600" dirty="0">
                <a:solidFill>
                  <a:srgbClr val="383C4F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  <a:sym typeface="Wingdings" panose="05000000000000000000" pitchFamily="2" charset="2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소음</a:t>
            </a:r>
            <a:r>
              <a:rPr lang="en-US" altLang="ko-KR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, </a:t>
            </a:r>
            <a:r>
              <a:rPr lang="ko-KR" altLang="en-US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벨트 처짐</a:t>
            </a:r>
            <a:r>
              <a:rPr lang="en-US" altLang="ko-KR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, </a:t>
            </a:r>
            <a:r>
              <a:rPr lang="ko-KR" altLang="en-US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진동에 대한 추가적인 데이터 분석을 통해 고장 요인 및 고장 부위 예측 예정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E05240-B728-4D73-B624-E8BE7208CE05}"/>
              </a:ext>
            </a:extLst>
          </p:cNvPr>
          <p:cNvSpPr/>
          <p:nvPr/>
        </p:nvSpPr>
        <p:spPr>
          <a:xfrm>
            <a:off x="7434072" y="1066799"/>
            <a:ext cx="2319528" cy="25059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9505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73">
            <a:extLst>
              <a:ext uri="{FF2B5EF4-FFF2-40B4-BE49-F238E27FC236}">
                <a16:creationId xmlns:a16="http://schemas.microsoft.com/office/drawing/2014/main" id="{6E4A4D03-7F7B-4DC7-AA42-3FF647466479}"/>
              </a:ext>
            </a:extLst>
          </p:cNvPr>
          <p:cNvSpPr txBox="1"/>
          <p:nvPr/>
        </p:nvSpPr>
        <p:spPr>
          <a:xfrm>
            <a:off x="261017" y="385068"/>
            <a:ext cx="3417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383C4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2.4 </a:t>
            </a:r>
            <a:r>
              <a:rPr lang="en-US" altLang="ko-KR" sz="2000" dirty="0" err="1">
                <a:solidFill>
                  <a:srgbClr val="383C4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Rshiny</a:t>
            </a:r>
            <a:r>
              <a:rPr lang="en-US" altLang="ko-KR" sz="2000" dirty="0">
                <a:solidFill>
                  <a:srgbClr val="383C4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2000" dirty="0">
                <a:solidFill>
                  <a:srgbClr val="383C4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대시보드 동작 시연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039CB2A-9D18-4CA5-94FB-C1F9DB167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6DD249-D222-4DF7-85D5-C922042CD8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64" y="951416"/>
            <a:ext cx="10558071" cy="56133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09779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9780494" y="2"/>
            <a:ext cx="2411506" cy="68579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1017" y="385068"/>
            <a:ext cx="24224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383C4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3.</a:t>
            </a:r>
            <a:r>
              <a:rPr lang="ko-KR" altLang="en-US" sz="2000" dirty="0">
                <a:solidFill>
                  <a:srgbClr val="383C4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기대효과 및 시장성</a:t>
            </a:r>
            <a:r>
              <a:rPr lang="en-US" altLang="ko-KR" sz="2000" dirty="0">
                <a:solidFill>
                  <a:srgbClr val="383C4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ko-KR" altLang="en-US" sz="2000" dirty="0">
              <a:solidFill>
                <a:srgbClr val="383C4F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AC8917C-2090-4215-AE26-806A4DCEF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1" name="모서리가 둥근 직사각형 5">
            <a:extLst>
              <a:ext uri="{FF2B5EF4-FFF2-40B4-BE49-F238E27FC236}">
                <a16:creationId xmlns:a16="http://schemas.microsoft.com/office/drawing/2014/main" id="{9BA9C4E2-5677-4FE0-9617-3CA17622179D}"/>
              </a:ext>
            </a:extLst>
          </p:cNvPr>
          <p:cNvSpPr/>
          <p:nvPr/>
        </p:nvSpPr>
        <p:spPr>
          <a:xfrm>
            <a:off x="571926" y="1709943"/>
            <a:ext cx="8977302" cy="2962344"/>
          </a:xfrm>
          <a:prstGeom prst="roundRect">
            <a:avLst>
              <a:gd name="adj" fmla="val 10545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endParaRPr lang="en-US" altLang="ko-KR" sz="1600" dirty="0">
              <a:solidFill>
                <a:srgbClr val="383C4F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기계 잔여 수명예측을 통한 최적 설비 점검 시점 결정 가능</a:t>
            </a:r>
            <a:endParaRPr lang="en-US" altLang="ko-KR" sz="1600" dirty="0">
              <a:solidFill>
                <a:srgbClr val="383C4F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불필요한 점검 시간 및 설비 유지 보수 비용 감소 </a:t>
            </a:r>
            <a:endParaRPr lang="en-US" altLang="ko-KR" sz="1600" dirty="0">
              <a:solidFill>
                <a:srgbClr val="383C4F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사고 발생 위험 예방</a:t>
            </a:r>
            <a:endParaRPr lang="en-US" altLang="ko-KR" sz="1600" dirty="0">
              <a:solidFill>
                <a:srgbClr val="383C4F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예지보전 모니터링 시스템 보급을 통한 중소기업의 </a:t>
            </a:r>
            <a:r>
              <a:rPr lang="ko-KR" altLang="en-US" sz="1600" dirty="0" err="1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스마트팩토리</a:t>
            </a:r>
            <a:r>
              <a:rPr lang="ko-KR" altLang="en-US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 참여 확대 </a:t>
            </a:r>
            <a:endParaRPr lang="en-US" altLang="ko-KR" sz="1600" dirty="0">
              <a:solidFill>
                <a:srgbClr val="383C4F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37814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Understanding the Difference Between Reactive, Predictive, and Preventive  Maintenance | PTC">
            <a:extLst>
              <a:ext uri="{FF2B5EF4-FFF2-40B4-BE49-F238E27FC236}">
                <a16:creationId xmlns:a16="http://schemas.microsoft.com/office/drawing/2014/main" id="{DCFBEA01-6689-4D82-AEA9-A87DF5627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FBF1996-6332-49AE-9302-916950DA27DD}"/>
              </a:ext>
            </a:extLst>
          </p:cNvPr>
          <p:cNvSpPr/>
          <p:nvPr/>
        </p:nvSpPr>
        <p:spPr>
          <a:xfrm>
            <a:off x="-1" y="820132"/>
            <a:ext cx="12192001" cy="4317476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57D9CF-501C-4A74-B478-F7FEA1259DB5}"/>
              </a:ext>
            </a:extLst>
          </p:cNvPr>
          <p:cNvSpPr txBox="1"/>
          <p:nvPr/>
        </p:nvSpPr>
        <p:spPr>
          <a:xfrm>
            <a:off x="3793774" y="2266087"/>
            <a:ext cx="4604466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383C4F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THANK YOU</a:t>
            </a:r>
          </a:p>
          <a:p>
            <a:pPr algn="ctr"/>
            <a:r>
              <a:rPr lang="en-US" altLang="ko-KR" sz="4000" dirty="0">
                <a:solidFill>
                  <a:srgbClr val="40548C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HAVE A </a:t>
            </a:r>
            <a:r>
              <a:rPr lang="en-US" altLang="ko-KR" sz="4000" dirty="0">
                <a:solidFill>
                  <a:srgbClr val="7B8EC3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NICE DAY!</a:t>
            </a:r>
          </a:p>
        </p:txBody>
      </p:sp>
    </p:spTree>
    <p:extLst>
      <p:ext uri="{BB962C8B-B14F-4D97-AF65-F5344CB8AC3E}">
        <p14:creationId xmlns:p14="http://schemas.microsoft.com/office/powerpoint/2010/main" val="327087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1192711" y="1170249"/>
            <a:ext cx="2351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383C4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CONTENTS</a:t>
            </a:r>
          </a:p>
        </p:txBody>
      </p:sp>
      <p:grpSp>
        <p:nvGrpSpPr>
          <p:cNvPr id="156" name="그룹 155"/>
          <p:cNvGrpSpPr/>
          <p:nvPr/>
        </p:nvGrpSpPr>
        <p:grpSpPr>
          <a:xfrm>
            <a:off x="6200775" y="1744791"/>
            <a:ext cx="1736373" cy="769442"/>
            <a:chOff x="5000625" y="2311704"/>
            <a:chExt cx="1736373" cy="769442"/>
          </a:xfrm>
        </p:grpSpPr>
        <p:sp>
          <p:nvSpPr>
            <p:cNvPr id="54" name="TextBox 53"/>
            <p:cNvSpPr txBox="1"/>
            <p:nvPr/>
          </p:nvSpPr>
          <p:spPr>
            <a:xfrm>
              <a:off x="5000625" y="2311704"/>
              <a:ext cx="17363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rgbClr val="383C4F"/>
                  </a:solidFill>
                  <a:latin typeface="KoPubWorld돋움체_Pro Bold" panose="020B0600000101010101" charset="-127"/>
                  <a:ea typeface="KoPubWorld돋움체_Pro Bold" panose="020B0600000101010101" charset="-127"/>
                  <a:cs typeface="KoPubWorld돋움체_Pro Bold" panose="020B0600000101010101" charset="-127"/>
                </a:rPr>
                <a:t>1.</a:t>
              </a:r>
              <a:r>
                <a:rPr lang="ko-KR" altLang="en-US" sz="1600" dirty="0">
                  <a:solidFill>
                    <a:srgbClr val="383C4F"/>
                  </a:solidFill>
                  <a:latin typeface="KoPubWorld돋움체_Pro Bold" panose="020B0600000101010101" charset="-127"/>
                  <a:ea typeface="KoPubWorld돋움체_Pro Bold" panose="020B0600000101010101" charset="-127"/>
                  <a:cs typeface="KoPubWorld돋움체_Pro Bold" panose="020B0600000101010101" charset="-127"/>
                </a:rPr>
                <a:t>연구배경 및 목적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000625" y="2619481"/>
              <a:ext cx="12939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  <a:latin typeface="KoPubWorld돋움체_Pro Medium" panose="020B0600000101010101" charset="-127"/>
                  <a:ea typeface="KoPubWorld돋움체_Pro Medium" panose="020B0600000101010101" charset="-127"/>
                  <a:cs typeface="KoPubWorld돋움체_Pro Medium" panose="020B0600000101010101" charset="-127"/>
                </a:rPr>
                <a:t>1-1 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KoPubWorld돋움체_Pro Medium" panose="020B0600000101010101" charset="-127"/>
                  <a:ea typeface="KoPubWorld돋움체_Pro Medium" panose="020B0600000101010101" charset="-127"/>
                  <a:cs typeface="KoPubWorld돋움체_Pro Medium" panose="020B0600000101010101" charset="-127"/>
                </a:rPr>
                <a:t>연구배경</a:t>
              </a:r>
              <a:endParaRPr lang="en-US" altLang="ko-KR" sz="1200" dirty="0">
                <a:solidFill>
                  <a:schemeClr val="bg2">
                    <a:lumMod val="25000"/>
                  </a:schemeClr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  <a:latin typeface="KoPubWorld돋움체_Pro Medium" panose="020B0600000101010101" charset="-127"/>
                  <a:ea typeface="KoPubWorld돋움체_Pro Medium" panose="020B0600000101010101" charset="-127"/>
                  <a:cs typeface="KoPubWorld돋움체_Pro Medium" panose="020B0600000101010101" charset="-127"/>
                </a:rPr>
                <a:t>1-2 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KoPubWorld돋움체_Pro Medium" panose="020B0600000101010101" charset="-127"/>
                  <a:ea typeface="KoPubWorld돋움체_Pro Medium" panose="020B0600000101010101" charset="-127"/>
                  <a:cs typeface="KoPubWorld돋움체_Pro Medium" panose="020B0600000101010101" charset="-127"/>
                </a:rPr>
                <a:t>연구 목적 </a:t>
              </a:r>
              <a:endParaRPr lang="en-US" altLang="ko-KR" sz="1200" dirty="0">
                <a:solidFill>
                  <a:schemeClr val="bg2">
                    <a:lumMod val="25000"/>
                  </a:schemeClr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endParaRPr>
            </a:p>
          </p:txBody>
        </p:sp>
      </p:grpSp>
      <p:sp>
        <p:nvSpPr>
          <p:cNvPr id="86" name="자유형 85"/>
          <p:cNvSpPr/>
          <p:nvPr/>
        </p:nvSpPr>
        <p:spPr>
          <a:xfrm rot="5400000" flipV="1">
            <a:off x="-37406" y="1184397"/>
            <a:ext cx="2414515" cy="45721"/>
          </a:xfrm>
          <a:custGeom>
            <a:avLst/>
            <a:gdLst>
              <a:gd name="connsiteX0" fmla="*/ 0 w 1419225"/>
              <a:gd name="connsiteY0" fmla="*/ 36194 h 36194"/>
              <a:gd name="connsiteX1" fmla="*/ 1419225 w 1419225"/>
              <a:gd name="connsiteY1" fmla="*/ 36194 h 36194"/>
              <a:gd name="connsiteX2" fmla="*/ 1419225 w 1419225"/>
              <a:gd name="connsiteY2" fmla="*/ 0 h 36194"/>
              <a:gd name="connsiteX3" fmla="*/ 0 w 1419225"/>
              <a:gd name="connsiteY3" fmla="*/ 0 h 3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9225" h="36194">
                <a:moveTo>
                  <a:pt x="0" y="36194"/>
                </a:moveTo>
                <a:lnTo>
                  <a:pt x="1419225" y="36194"/>
                </a:lnTo>
                <a:lnTo>
                  <a:pt x="1419225" y="0"/>
                </a:lnTo>
                <a:lnTo>
                  <a:pt x="0" y="0"/>
                </a:lnTo>
                <a:close/>
              </a:path>
            </a:pathLst>
          </a:cu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</p:txBody>
      </p:sp>
      <p:sp>
        <p:nvSpPr>
          <p:cNvPr id="153" name="자유형 152"/>
          <p:cNvSpPr/>
          <p:nvPr/>
        </p:nvSpPr>
        <p:spPr>
          <a:xfrm>
            <a:off x="6267451" y="1519763"/>
            <a:ext cx="4814790" cy="45719"/>
          </a:xfrm>
          <a:custGeom>
            <a:avLst/>
            <a:gdLst>
              <a:gd name="connsiteX0" fmla="*/ 0 w 5476875"/>
              <a:gd name="connsiteY0" fmla="*/ 0 h 26669"/>
              <a:gd name="connsiteX1" fmla="*/ 5476875 w 5476875"/>
              <a:gd name="connsiteY1" fmla="*/ 0 h 26669"/>
              <a:gd name="connsiteX2" fmla="*/ 5476875 w 5476875"/>
              <a:gd name="connsiteY2" fmla="*/ 26669 h 26669"/>
              <a:gd name="connsiteX3" fmla="*/ 0 w 5476875"/>
              <a:gd name="connsiteY3" fmla="*/ 26669 h 26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875" h="26669">
                <a:moveTo>
                  <a:pt x="0" y="0"/>
                </a:moveTo>
                <a:lnTo>
                  <a:pt x="5476875" y="0"/>
                </a:lnTo>
                <a:lnTo>
                  <a:pt x="5476875" y="26669"/>
                </a:lnTo>
                <a:lnTo>
                  <a:pt x="0" y="26669"/>
                </a:lnTo>
                <a:close/>
              </a:path>
            </a:pathLst>
          </a:cu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</p:txBody>
      </p:sp>
      <p:cxnSp>
        <p:nvCxnSpPr>
          <p:cNvPr id="155" name="직선 연결선 154"/>
          <p:cNvCxnSpPr/>
          <p:nvPr/>
        </p:nvCxnSpPr>
        <p:spPr>
          <a:xfrm>
            <a:off x="6267450" y="2681813"/>
            <a:ext cx="47910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7" name="그룹 156"/>
          <p:cNvGrpSpPr/>
          <p:nvPr/>
        </p:nvGrpSpPr>
        <p:grpSpPr>
          <a:xfrm>
            <a:off x="6200775" y="2930774"/>
            <a:ext cx="1967205" cy="1508106"/>
            <a:chOff x="5000625" y="2311704"/>
            <a:chExt cx="1967205" cy="1508106"/>
          </a:xfrm>
        </p:grpSpPr>
        <p:sp>
          <p:nvSpPr>
            <p:cNvPr id="158" name="TextBox 157"/>
            <p:cNvSpPr txBox="1"/>
            <p:nvPr/>
          </p:nvSpPr>
          <p:spPr>
            <a:xfrm>
              <a:off x="5000625" y="2311704"/>
              <a:ext cx="1079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rgbClr val="383C4F"/>
                  </a:solidFill>
                  <a:latin typeface="KoPubWorld돋움체_Pro Bold" panose="020B0600000101010101" charset="-127"/>
                  <a:ea typeface="KoPubWorld돋움체_Pro Bold" panose="020B0600000101010101" charset="-127"/>
                  <a:cs typeface="KoPubWorld돋움체_Pro Bold" panose="020B0600000101010101" charset="-127"/>
                </a:rPr>
                <a:t>2.</a:t>
              </a:r>
              <a:r>
                <a:rPr lang="ko-KR" altLang="en-US" sz="1600" dirty="0">
                  <a:solidFill>
                    <a:srgbClr val="383C4F"/>
                  </a:solidFill>
                  <a:latin typeface="KoPubWorld돋움체_Pro Bold" panose="020B0600000101010101" charset="-127"/>
                  <a:ea typeface="KoPubWorld돋움체_Pro Bold" panose="020B0600000101010101" charset="-127"/>
                  <a:cs typeface="KoPubWorld돋움체_Pro Bold" panose="020B0600000101010101" charset="-127"/>
                </a:rPr>
                <a:t>개발결과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5000625" y="2619481"/>
              <a:ext cx="196720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  <a:latin typeface="KoPubWorld돋움체_Pro Medium" panose="020B0600000101010101" charset="-127"/>
                  <a:ea typeface="KoPubWorld돋움체_Pro Medium" panose="020B0600000101010101" charset="-127"/>
                  <a:cs typeface="KoPubWorld돋움체_Pro Medium" panose="020B0600000101010101" charset="-127"/>
                </a:rPr>
                <a:t>2-1 </a:t>
              </a:r>
              <a:r>
                <a:rPr lang="en-US" altLang="ko-KR" sz="1200" dirty="0" err="1">
                  <a:solidFill>
                    <a:schemeClr val="bg2">
                      <a:lumMod val="25000"/>
                    </a:schemeClr>
                  </a:solidFill>
                  <a:latin typeface="KoPubWorld돋움체_Pro Medium" panose="020B0600000101010101" charset="-127"/>
                  <a:ea typeface="KoPubWorld돋움체_Pro Medium" panose="020B0600000101010101" charset="-127"/>
                  <a:cs typeface="KoPubWorld돋움체_Pro Medium" panose="020B0600000101010101" charset="-127"/>
                </a:rPr>
                <a:t>Poc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KoPubWorld돋움체_Pro Medium" panose="020B0600000101010101" charset="-127"/>
                  <a:ea typeface="KoPubWorld돋움체_Pro Medium" panose="020B0600000101010101" charset="-127"/>
                  <a:cs typeface="KoPubWorld돋움체_Pro Medium" panose="020B0600000101010101" charset="-127"/>
                </a:rPr>
                <a:t> 로드맵</a:t>
              </a:r>
              <a:endParaRPr lang="en-US" altLang="ko-KR" sz="1200" dirty="0">
                <a:solidFill>
                  <a:schemeClr val="bg2">
                    <a:lumMod val="25000"/>
                  </a:schemeClr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  <a:latin typeface="KoPubWorld돋움체_Pro Medium" panose="020B0600000101010101" charset="-127"/>
                  <a:ea typeface="KoPubWorld돋움체_Pro Medium" panose="020B0600000101010101" charset="-127"/>
                  <a:cs typeface="KoPubWorld돋움체_Pro Medium" panose="020B0600000101010101" charset="-127"/>
                </a:rPr>
                <a:t>2-2 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KoPubWorld돋움체_Pro Medium" panose="020B0600000101010101" charset="-127"/>
                  <a:ea typeface="KoPubWorld돋움체_Pro Medium" panose="020B0600000101010101" charset="-127"/>
                  <a:cs typeface="KoPubWorld돋움체_Pro Medium" panose="020B0600000101010101" charset="-127"/>
                </a:rPr>
                <a:t>이상감지 및 알고리즘</a:t>
              </a:r>
              <a:endParaRPr lang="en-US" altLang="ko-KR" sz="1200" dirty="0">
                <a:solidFill>
                  <a:schemeClr val="bg2">
                    <a:lumMod val="25000"/>
                  </a:schemeClr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  <a:latin typeface="KoPubWorld돋움체_Pro Medium" panose="020B0600000101010101" charset="-127"/>
                  <a:ea typeface="KoPubWorld돋움체_Pro Medium" panose="020B0600000101010101" charset="-127"/>
                  <a:cs typeface="KoPubWorld돋움체_Pro Medium" panose="020B0600000101010101" charset="-127"/>
                </a:rPr>
                <a:t>2-3 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KoPubWorld돋움체_Pro Medium" panose="020B0600000101010101" charset="-127"/>
                  <a:ea typeface="KoPubWorld돋움체_Pro Medium" panose="020B0600000101010101" charset="-127"/>
                  <a:cs typeface="KoPubWorld돋움체_Pro Medium" panose="020B0600000101010101" charset="-127"/>
                </a:rPr>
                <a:t>원인분석</a:t>
              </a:r>
              <a:endParaRPr lang="en-US" altLang="ko-KR" sz="1200" dirty="0">
                <a:solidFill>
                  <a:schemeClr val="bg2">
                    <a:lumMod val="25000"/>
                  </a:schemeClr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  <a:latin typeface="KoPubWorld돋움체_Pro Medium" panose="020B0600000101010101" charset="-127"/>
                  <a:ea typeface="KoPubWorld돋움체_Pro Medium" panose="020B0600000101010101" charset="-127"/>
                  <a:cs typeface="KoPubWorld돋움체_Pro Medium" panose="020B0600000101010101" charset="-127"/>
                </a:rPr>
                <a:t>2-4 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KoPubWorld돋움체_Pro Medium" panose="020B0600000101010101" charset="-127"/>
                  <a:ea typeface="KoPubWorld돋움체_Pro Medium" panose="020B0600000101010101" charset="-127"/>
                  <a:cs typeface="KoPubWorld돋움체_Pro Medium" panose="020B0600000101010101" charset="-127"/>
                </a:rPr>
                <a:t>대시보드 구현</a:t>
              </a:r>
              <a:endParaRPr lang="en-US" altLang="ko-KR" sz="1200" dirty="0">
                <a:solidFill>
                  <a:schemeClr val="bg2">
                    <a:lumMod val="25000"/>
                  </a:schemeClr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>
                <a:solidFill>
                  <a:schemeClr val="bg2">
                    <a:lumMod val="25000"/>
                  </a:schemeClr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>
                <a:solidFill>
                  <a:schemeClr val="bg2">
                    <a:lumMod val="25000"/>
                  </a:schemeClr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endParaRPr>
            </a:p>
          </p:txBody>
        </p:sp>
      </p:grpSp>
      <p:cxnSp>
        <p:nvCxnSpPr>
          <p:cNvPr id="160" name="직선 연결선 159"/>
          <p:cNvCxnSpPr/>
          <p:nvPr/>
        </p:nvCxnSpPr>
        <p:spPr>
          <a:xfrm>
            <a:off x="6267450" y="3867796"/>
            <a:ext cx="47910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그룹 160"/>
          <p:cNvGrpSpPr/>
          <p:nvPr/>
        </p:nvGrpSpPr>
        <p:grpSpPr>
          <a:xfrm>
            <a:off x="6200775" y="4116757"/>
            <a:ext cx="1915909" cy="584776"/>
            <a:chOff x="5000625" y="2311704"/>
            <a:chExt cx="1915909" cy="584776"/>
          </a:xfrm>
        </p:grpSpPr>
        <p:sp>
          <p:nvSpPr>
            <p:cNvPr id="162" name="TextBox 161"/>
            <p:cNvSpPr txBox="1"/>
            <p:nvPr/>
          </p:nvSpPr>
          <p:spPr>
            <a:xfrm>
              <a:off x="5000625" y="2311704"/>
              <a:ext cx="19159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rgbClr val="383C4F"/>
                  </a:solidFill>
                  <a:latin typeface="KoPubWorld돋움체_Pro Bold" panose="020B0600000101010101" charset="-127"/>
                  <a:ea typeface="KoPubWorld돋움체_Pro Bold" panose="020B0600000101010101" charset="-127"/>
                  <a:cs typeface="KoPubWorld돋움체_Pro Bold" panose="020B0600000101010101" charset="-127"/>
                </a:rPr>
                <a:t>3.</a:t>
              </a:r>
              <a:r>
                <a:rPr lang="ko-KR" altLang="en-US" sz="1600" dirty="0">
                  <a:solidFill>
                    <a:srgbClr val="383C4F"/>
                  </a:solidFill>
                  <a:latin typeface="KoPubWorld돋움체_Pro Bold" panose="020B0600000101010101" charset="-127"/>
                  <a:ea typeface="KoPubWorld돋움체_Pro Bold" panose="020B0600000101010101" charset="-127"/>
                  <a:cs typeface="KoPubWorld돋움체_Pro Bold" panose="020B0600000101010101" charset="-127"/>
                </a:rPr>
                <a:t>기대효과 및 시장성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5000625" y="2619481"/>
              <a:ext cx="357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>
                <a:solidFill>
                  <a:schemeClr val="bg2">
                    <a:lumMod val="25000"/>
                  </a:schemeClr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endParaRPr>
            </a:p>
          </p:txBody>
        </p:sp>
      </p:grpSp>
      <p:cxnSp>
        <p:nvCxnSpPr>
          <p:cNvPr id="164" name="직선 연결선 163"/>
          <p:cNvCxnSpPr/>
          <p:nvPr/>
        </p:nvCxnSpPr>
        <p:spPr>
          <a:xfrm>
            <a:off x="6267450" y="5053779"/>
            <a:ext cx="47910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그룹 164"/>
          <p:cNvGrpSpPr/>
          <p:nvPr/>
        </p:nvGrpSpPr>
        <p:grpSpPr>
          <a:xfrm>
            <a:off x="6200775" y="5302740"/>
            <a:ext cx="357790" cy="584776"/>
            <a:chOff x="5000625" y="2311704"/>
            <a:chExt cx="357790" cy="584776"/>
          </a:xfrm>
        </p:grpSpPr>
        <p:sp>
          <p:nvSpPr>
            <p:cNvPr id="166" name="TextBox 165"/>
            <p:cNvSpPr txBox="1"/>
            <p:nvPr/>
          </p:nvSpPr>
          <p:spPr>
            <a:xfrm>
              <a:off x="5000625" y="2311704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600" dirty="0">
                <a:solidFill>
                  <a:srgbClr val="383C4F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5000625" y="2619481"/>
              <a:ext cx="357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>
                <a:solidFill>
                  <a:schemeClr val="bg2">
                    <a:lumMod val="25000"/>
                  </a:schemeClr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37AC72-6A25-4B27-9B74-FD36778C8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342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1B78C17-D7A2-45E6-94A8-A35C3C92086E}"/>
              </a:ext>
            </a:extLst>
          </p:cNvPr>
          <p:cNvSpPr txBox="1"/>
          <p:nvPr/>
        </p:nvSpPr>
        <p:spPr>
          <a:xfrm>
            <a:off x="261017" y="385068"/>
            <a:ext cx="2791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383C4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1.1 </a:t>
            </a:r>
            <a:r>
              <a:rPr lang="ko-KR" altLang="en-US" sz="2000" dirty="0">
                <a:solidFill>
                  <a:srgbClr val="383C4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예지보전 연구의 배경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295A16-9255-4C40-BA60-45941F631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28" name="모서리가 둥근 직사각형 5">
            <a:extLst>
              <a:ext uri="{FF2B5EF4-FFF2-40B4-BE49-F238E27FC236}">
                <a16:creationId xmlns:a16="http://schemas.microsoft.com/office/drawing/2014/main" id="{9EE6CE13-21B8-4D81-9012-2E6C0ADE350F}"/>
              </a:ext>
            </a:extLst>
          </p:cNvPr>
          <p:cNvSpPr/>
          <p:nvPr/>
        </p:nvSpPr>
        <p:spPr>
          <a:xfrm>
            <a:off x="1458059" y="3690982"/>
            <a:ext cx="8977302" cy="2539290"/>
          </a:xfrm>
          <a:prstGeom prst="roundRect">
            <a:avLst>
              <a:gd name="adj" fmla="val 10545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err="1">
                <a:solidFill>
                  <a:srgbClr val="383C4F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  <a:sym typeface="Wingdings" panose="05000000000000000000" pitchFamily="2" charset="2"/>
              </a:rPr>
              <a:t>스마트팩토리</a:t>
            </a:r>
            <a:r>
              <a:rPr lang="ko-KR" altLang="en-US" sz="1600" dirty="0">
                <a:solidFill>
                  <a:srgbClr val="383C4F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  <a:sym typeface="Wingdings" panose="05000000000000000000" pitchFamily="2" charset="2"/>
              </a:rPr>
              <a:t> 사업은 정부가 </a:t>
            </a:r>
            <a:r>
              <a:rPr lang="en-US" altLang="ko-KR" sz="1600" dirty="0">
                <a:solidFill>
                  <a:srgbClr val="383C4F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  <a:sym typeface="Wingdings" panose="05000000000000000000" pitchFamily="2" charset="2"/>
              </a:rPr>
              <a:t>2022</a:t>
            </a:r>
            <a:r>
              <a:rPr lang="ko-KR" altLang="en-US" sz="1600" dirty="0">
                <a:solidFill>
                  <a:srgbClr val="383C4F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  <a:sym typeface="Wingdings" panose="05000000000000000000" pitchFamily="2" charset="2"/>
              </a:rPr>
              <a:t>년까지 스마트 팩토리 </a:t>
            </a:r>
            <a:r>
              <a:rPr lang="en-US" altLang="ko-KR" sz="1600" dirty="0">
                <a:solidFill>
                  <a:srgbClr val="383C4F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  <a:sym typeface="Wingdings" panose="05000000000000000000" pitchFamily="2" charset="2"/>
              </a:rPr>
              <a:t>3</a:t>
            </a:r>
            <a:r>
              <a:rPr lang="ko-KR" altLang="en-US" sz="1600" dirty="0">
                <a:solidFill>
                  <a:srgbClr val="383C4F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  <a:sym typeface="Wingdings" panose="05000000000000000000" pitchFamily="2" charset="2"/>
              </a:rPr>
              <a:t>만개 구축을 </a:t>
            </a:r>
            <a:r>
              <a:rPr lang="ko-KR" altLang="en-US" sz="1600" dirty="0" err="1">
                <a:solidFill>
                  <a:srgbClr val="383C4F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  <a:sym typeface="Wingdings" panose="05000000000000000000" pitchFamily="2" charset="2"/>
              </a:rPr>
              <a:t>목표로하고</a:t>
            </a:r>
            <a:r>
              <a:rPr lang="ko-KR" altLang="en-US" sz="1600" dirty="0">
                <a:solidFill>
                  <a:srgbClr val="383C4F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  <a:sym typeface="Wingdings" panose="05000000000000000000" pitchFamily="2" charset="2"/>
              </a:rPr>
              <a:t> 있지만</a:t>
            </a:r>
            <a:r>
              <a:rPr lang="en-US" altLang="ko-KR" sz="1600" dirty="0">
                <a:solidFill>
                  <a:srgbClr val="383C4F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  <a:sym typeface="Wingdings" panose="05000000000000000000" pitchFamily="2" charset="2"/>
              </a:rPr>
              <a:t>, 2019</a:t>
            </a:r>
            <a:r>
              <a:rPr lang="ko-KR" altLang="en-US" sz="1600" dirty="0">
                <a:solidFill>
                  <a:srgbClr val="383C4F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  <a:sym typeface="Wingdings" panose="05000000000000000000" pitchFamily="2" charset="2"/>
              </a:rPr>
              <a:t>년 기준 </a:t>
            </a:r>
            <a:r>
              <a:rPr lang="en-US" altLang="ko-KR" sz="1600" dirty="0">
                <a:solidFill>
                  <a:srgbClr val="383C4F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  <a:sym typeface="Wingdings" panose="05000000000000000000" pitchFamily="2" charset="2"/>
              </a:rPr>
              <a:t>9,703</a:t>
            </a:r>
            <a:r>
              <a:rPr lang="ko-KR" altLang="en-US" sz="1600" dirty="0">
                <a:solidFill>
                  <a:srgbClr val="383C4F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  <a:sym typeface="Wingdings" panose="05000000000000000000" pitchFamily="2" charset="2"/>
              </a:rPr>
              <a:t>개가 구축된 상황 </a:t>
            </a:r>
            <a:r>
              <a:rPr lang="en-US" altLang="ko-KR" sz="1600" dirty="0">
                <a:solidFill>
                  <a:srgbClr val="383C4F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solidFill>
                  <a:srgbClr val="383C4F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  <a:sym typeface="Wingdings" panose="05000000000000000000" pitchFamily="2" charset="2"/>
              </a:rPr>
              <a:t>스마트제조혁신단</a:t>
            </a:r>
            <a:r>
              <a:rPr lang="en-US" altLang="ko-KR" sz="1600" dirty="0">
                <a:solidFill>
                  <a:srgbClr val="383C4F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  <a:sym typeface="Wingdings" panose="05000000000000000000" pitchFamily="2" charset="2"/>
              </a:rPr>
              <a:t>(2019))</a:t>
            </a:r>
          </a:p>
          <a:p>
            <a:pPr marL="285750" indent="-285750">
              <a:lnSpc>
                <a:spcPct val="200000"/>
              </a:lnSpc>
              <a:buFont typeface="맑은 고딕" panose="020B0503020000020004" pitchFamily="50" charset="-127"/>
              <a:buChar char="■"/>
            </a:pPr>
            <a:r>
              <a:rPr lang="en-US" altLang="ko-KR" sz="1600" dirty="0">
                <a:solidFill>
                  <a:srgbClr val="383C4F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  <a:sym typeface="Wingdings" panose="05000000000000000000" pitchFamily="2" charset="2"/>
              </a:rPr>
              <a:t>2019</a:t>
            </a:r>
            <a:r>
              <a:rPr lang="ko-KR" altLang="en-US" sz="1600" dirty="0">
                <a:solidFill>
                  <a:srgbClr val="383C4F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  <a:sym typeface="Wingdings" panose="05000000000000000000" pitchFamily="2" charset="2"/>
              </a:rPr>
              <a:t>년 기준 </a:t>
            </a:r>
            <a:r>
              <a:rPr lang="en-US" altLang="ko-KR" sz="1600" dirty="0">
                <a:solidFill>
                  <a:srgbClr val="383C4F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  <a:sym typeface="Wingdings" panose="05000000000000000000" pitchFamily="2" charset="2"/>
              </a:rPr>
              <a:t>87.3%</a:t>
            </a:r>
            <a:r>
              <a:rPr lang="ko-KR" altLang="en-US" sz="1600" dirty="0">
                <a:solidFill>
                  <a:srgbClr val="383C4F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  <a:sym typeface="Wingdings" panose="05000000000000000000" pitchFamily="2" charset="2"/>
              </a:rPr>
              <a:t>의 중소기업이 도입 계획 없음이라고 응답</a:t>
            </a:r>
            <a:r>
              <a:rPr lang="en-US" altLang="ko-KR" sz="1600" dirty="0">
                <a:solidFill>
                  <a:srgbClr val="383C4F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  <a:sym typeface="Wingdings" panose="05000000000000000000" pitchFamily="2" charset="2"/>
              </a:rPr>
              <a:t> (</a:t>
            </a:r>
            <a:r>
              <a:rPr lang="ko-KR" altLang="en-US" sz="1600" dirty="0" err="1">
                <a:solidFill>
                  <a:srgbClr val="383C4F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  <a:sym typeface="Wingdings" panose="05000000000000000000" pitchFamily="2" charset="2"/>
              </a:rPr>
              <a:t>중소기업벤쳐부</a:t>
            </a:r>
            <a:r>
              <a:rPr lang="en-US" altLang="ko-KR" sz="1600" dirty="0">
                <a:solidFill>
                  <a:srgbClr val="383C4F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  <a:sym typeface="Wingdings" panose="05000000000000000000" pitchFamily="2" charset="2"/>
              </a:rPr>
              <a:t>(2019))</a:t>
            </a:r>
            <a:r>
              <a:rPr lang="ko-KR" altLang="en-US" sz="1600" dirty="0">
                <a:solidFill>
                  <a:srgbClr val="383C4F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  <a:sym typeface="Wingdings" panose="05000000000000000000" pitchFamily="2" charset="2"/>
              </a:rPr>
              <a:t> </a:t>
            </a:r>
            <a:endParaRPr lang="en-US" altLang="ko-KR" sz="1600" dirty="0">
              <a:solidFill>
                <a:srgbClr val="383C4F"/>
              </a:solidFill>
              <a:latin typeface="KoPubWorld돋움체_Pro Bold" panose="020B0600000101010101" charset="-127"/>
              <a:ea typeface="KoPubWorld돋움체_Pro Bold" panose="020B0600000101010101" charset="-127"/>
              <a:cs typeface="KoPubWorld돋움체_Pro Bold" panose="020B0600000101010101" charset="-127"/>
              <a:sym typeface="Wingdings" panose="05000000000000000000" pitchFamily="2" charset="2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279229D-E2CF-4E15-A649-DB04DD280C61}"/>
              </a:ext>
            </a:extLst>
          </p:cNvPr>
          <p:cNvGrpSpPr/>
          <p:nvPr/>
        </p:nvGrpSpPr>
        <p:grpSpPr>
          <a:xfrm>
            <a:off x="1116359" y="950632"/>
            <a:ext cx="8201603" cy="3141173"/>
            <a:chOff x="875206" y="27970"/>
            <a:chExt cx="8201603" cy="3901908"/>
          </a:xfrm>
        </p:grpSpPr>
        <mc:AlternateContent xmlns:mc="http://schemas.openxmlformats.org/markup-compatibility/2006" xmlns:cx1="http://schemas.microsoft.com/office/drawing/2015/9/8/chartex">
          <mc:Choice Requires="cx1">
            <p:graphicFrame>
              <p:nvGraphicFramePr>
                <p:cNvPr id="18" name="차트 17">
                  <a:extLst>
                    <a:ext uri="{FF2B5EF4-FFF2-40B4-BE49-F238E27FC236}">
                      <a16:creationId xmlns:a16="http://schemas.microsoft.com/office/drawing/2014/main" id="{323E8968-50F8-43C7-940D-DBA4E2FD33C5}"/>
                    </a:ext>
                  </a:extLst>
                </p:cNvPr>
                <p:cNvGraphicFramePr/>
                <p:nvPr/>
              </p:nvGraphicFramePr>
              <p:xfrm>
                <a:off x="875206" y="27970"/>
                <a:ext cx="8201603" cy="3901908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2"/>
                </a:graphicData>
              </a:graphic>
            </p:graphicFrame>
          </mc:Choice>
          <mc:Fallback xmlns="">
            <p:pic>
              <p:nvPicPr>
                <p:cNvPr id="18" name="차트 17">
                  <a:extLst>
                    <a:ext uri="{FF2B5EF4-FFF2-40B4-BE49-F238E27FC236}">
                      <a16:creationId xmlns:a16="http://schemas.microsoft.com/office/drawing/2014/main" id="{323E8968-50F8-43C7-940D-DBA4E2FD33C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16359" y="950632"/>
                  <a:ext cx="8201603" cy="3141173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0" name="Google Shape;288;p13">
              <a:extLst>
                <a:ext uri="{FF2B5EF4-FFF2-40B4-BE49-F238E27FC236}">
                  <a16:creationId xmlns:a16="http://schemas.microsoft.com/office/drawing/2014/main" id="{78863042-0EB6-4A27-97F1-B2A21B091FC5}"/>
                </a:ext>
              </a:extLst>
            </p:cNvPr>
            <p:cNvSpPr txBox="1"/>
            <p:nvPr/>
          </p:nvSpPr>
          <p:spPr>
            <a:xfrm rot="19883173">
              <a:off x="3750486" y="920197"/>
              <a:ext cx="1163439" cy="3440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200" b="1" dirty="0">
                  <a:solidFill>
                    <a:srgbClr val="40474D"/>
                  </a:solidFill>
                  <a:latin typeface="Arial"/>
                  <a:ea typeface="Arial"/>
                  <a:cs typeface="Arial"/>
                  <a:sym typeface="Arial"/>
                </a:rPr>
                <a:t>7.3%</a:t>
              </a:r>
              <a:endParaRPr sz="1200" b="1" dirty="0">
                <a:solidFill>
                  <a:srgbClr val="40474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88;p13">
              <a:extLst>
                <a:ext uri="{FF2B5EF4-FFF2-40B4-BE49-F238E27FC236}">
                  <a16:creationId xmlns:a16="http://schemas.microsoft.com/office/drawing/2014/main" id="{4D10AF05-D2F2-4BD2-9D9F-28B7E733A34E}"/>
                </a:ext>
              </a:extLst>
            </p:cNvPr>
            <p:cNvSpPr txBox="1"/>
            <p:nvPr/>
          </p:nvSpPr>
          <p:spPr>
            <a:xfrm rot="20703659">
              <a:off x="4349880" y="683227"/>
              <a:ext cx="843666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000" b="1" dirty="0">
                  <a:solidFill>
                    <a:srgbClr val="40474D"/>
                  </a:solidFill>
                  <a:latin typeface="Arial"/>
                  <a:ea typeface="Arial"/>
                  <a:cs typeface="Arial"/>
                  <a:sym typeface="Arial"/>
                </a:rPr>
                <a:t>3.8%</a:t>
              </a:r>
              <a:endParaRPr sz="1000" b="1" dirty="0">
                <a:solidFill>
                  <a:srgbClr val="40474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88;p13">
              <a:extLst>
                <a:ext uri="{FF2B5EF4-FFF2-40B4-BE49-F238E27FC236}">
                  <a16:creationId xmlns:a16="http://schemas.microsoft.com/office/drawing/2014/main" id="{BF1117C8-1293-491B-A9B6-2A9917D56494}"/>
                </a:ext>
              </a:extLst>
            </p:cNvPr>
            <p:cNvSpPr txBox="1"/>
            <p:nvPr/>
          </p:nvSpPr>
          <p:spPr>
            <a:xfrm>
              <a:off x="4645429" y="650297"/>
              <a:ext cx="661156" cy="2866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900" b="1" dirty="0">
                  <a:solidFill>
                    <a:srgbClr val="40474D"/>
                  </a:solidFill>
                  <a:latin typeface="Arial"/>
                  <a:ea typeface="Arial"/>
                  <a:cs typeface="Arial"/>
                  <a:sym typeface="Arial"/>
                </a:rPr>
                <a:t>1.6%</a:t>
              </a:r>
              <a:endParaRPr sz="900" b="1" dirty="0">
                <a:solidFill>
                  <a:srgbClr val="40474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84;p13">
            <a:extLst>
              <a:ext uri="{FF2B5EF4-FFF2-40B4-BE49-F238E27FC236}">
                <a16:creationId xmlns:a16="http://schemas.microsoft.com/office/drawing/2014/main" id="{C1C8FB21-FDE7-4828-A721-DAD3381CC6D5}"/>
              </a:ext>
            </a:extLst>
          </p:cNvPr>
          <p:cNvSpPr txBox="1"/>
          <p:nvPr/>
        </p:nvSpPr>
        <p:spPr>
          <a:xfrm rot="20471961">
            <a:off x="4867125" y="3337755"/>
            <a:ext cx="1333458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0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87.3%</a:t>
            </a:r>
            <a:endParaRPr sz="30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5136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1B78C17-D7A2-45E6-94A8-A35C3C92086E}"/>
              </a:ext>
            </a:extLst>
          </p:cNvPr>
          <p:cNvSpPr txBox="1"/>
          <p:nvPr/>
        </p:nvSpPr>
        <p:spPr>
          <a:xfrm>
            <a:off x="261017" y="385068"/>
            <a:ext cx="2791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383C4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1.1 </a:t>
            </a:r>
            <a:r>
              <a:rPr lang="ko-KR" altLang="en-US" sz="2000" dirty="0">
                <a:solidFill>
                  <a:srgbClr val="383C4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예지보전 연구의 배경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295A16-9255-4C40-BA60-45941F631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28" name="모서리가 둥근 직사각형 5">
            <a:extLst>
              <a:ext uri="{FF2B5EF4-FFF2-40B4-BE49-F238E27FC236}">
                <a16:creationId xmlns:a16="http://schemas.microsoft.com/office/drawing/2014/main" id="{9EE6CE13-21B8-4D81-9012-2E6C0ADE350F}"/>
              </a:ext>
            </a:extLst>
          </p:cNvPr>
          <p:cNvSpPr/>
          <p:nvPr/>
        </p:nvSpPr>
        <p:spPr>
          <a:xfrm>
            <a:off x="1305659" y="4608048"/>
            <a:ext cx="8977302" cy="2139305"/>
          </a:xfrm>
          <a:prstGeom prst="roundRect">
            <a:avLst>
              <a:gd name="adj" fmla="val 10545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>
                <a:solidFill>
                  <a:srgbClr val="383C4F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  <a:sym typeface="Wingdings" panose="05000000000000000000" pitchFamily="2" charset="2"/>
              </a:rPr>
              <a:t>중소기업 중 </a:t>
            </a:r>
            <a:r>
              <a:rPr lang="en-US" altLang="ko-KR" sz="1600" dirty="0">
                <a:solidFill>
                  <a:srgbClr val="383C4F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  <a:sym typeface="Wingdings" panose="05000000000000000000" pitchFamily="2" charset="2"/>
              </a:rPr>
              <a:t>43.4%</a:t>
            </a:r>
            <a:r>
              <a:rPr lang="ko-KR" altLang="en-US" sz="1600" dirty="0">
                <a:solidFill>
                  <a:srgbClr val="383C4F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  <a:sym typeface="Wingdings" panose="05000000000000000000" pitchFamily="2" charset="2"/>
              </a:rPr>
              <a:t>가 기술역량이 부족하고</a:t>
            </a:r>
            <a:r>
              <a:rPr lang="en-US" altLang="ko-KR" sz="1600" dirty="0">
                <a:solidFill>
                  <a:srgbClr val="383C4F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olidFill>
                  <a:srgbClr val="383C4F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  <a:sym typeface="Wingdings" panose="05000000000000000000" pitchFamily="2" charset="2"/>
              </a:rPr>
              <a:t>투자 자금의 여유가 없음 </a:t>
            </a:r>
            <a:r>
              <a:rPr lang="en-US" altLang="ko-KR" sz="1600" dirty="0">
                <a:solidFill>
                  <a:srgbClr val="383C4F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solidFill>
                  <a:srgbClr val="383C4F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  <a:sym typeface="Wingdings" panose="05000000000000000000" pitchFamily="2" charset="2"/>
              </a:rPr>
              <a:t>정은미 외</a:t>
            </a:r>
            <a:r>
              <a:rPr lang="en-US" altLang="ko-KR" sz="1600" dirty="0">
                <a:solidFill>
                  <a:srgbClr val="383C4F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  <a:sym typeface="Wingdings" panose="05000000000000000000" pitchFamily="2" charset="2"/>
              </a:rPr>
              <a:t>(2017))</a:t>
            </a:r>
          </a:p>
          <a:p>
            <a:pPr marL="285750" indent="-285750">
              <a:lnSpc>
                <a:spcPct val="20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 err="1">
                <a:solidFill>
                  <a:srgbClr val="383C4F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  <a:sym typeface="Wingdings" panose="05000000000000000000" pitchFamily="2" charset="2"/>
              </a:rPr>
              <a:t>스마트팩토리</a:t>
            </a:r>
            <a:r>
              <a:rPr lang="ko-KR" altLang="en-US" sz="1600" dirty="0">
                <a:solidFill>
                  <a:srgbClr val="383C4F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  <a:sym typeface="Wingdings" panose="05000000000000000000" pitchFamily="2" charset="2"/>
              </a:rPr>
              <a:t> 사업의 진입장벽이 높은 이유는 중소기업의 </a:t>
            </a:r>
            <a:r>
              <a:rPr lang="ko-KR" altLang="en-US" sz="1600" dirty="0" err="1">
                <a:solidFill>
                  <a:srgbClr val="383C4F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  <a:sym typeface="Wingdings" panose="05000000000000000000" pitchFamily="2" charset="2"/>
              </a:rPr>
              <a:t>스마트팩토리에</a:t>
            </a:r>
            <a:r>
              <a:rPr lang="ko-KR" altLang="en-US" sz="1600" dirty="0">
                <a:solidFill>
                  <a:srgbClr val="383C4F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  <a:sym typeface="Wingdings" panose="05000000000000000000" pitchFamily="2" charset="2"/>
              </a:rPr>
              <a:t> 대한 이해와 구축을 통한 기업 이익에 대한 확신부족 </a:t>
            </a:r>
            <a:r>
              <a:rPr lang="en-US" altLang="ko-KR" sz="1600" dirty="0">
                <a:solidFill>
                  <a:srgbClr val="383C4F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solidFill>
                  <a:srgbClr val="383C4F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  <a:sym typeface="Wingdings" panose="05000000000000000000" pitchFamily="2" charset="2"/>
              </a:rPr>
              <a:t>기술경영경제학회</a:t>
            </a:r>
            <a:r>
              <a:rPr lang="en-US" altLang="ko-KR" sz="1600" dirty="0">
                <a:solidFill>
                  <a:srgbClr val="383C4F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  <a:sym typeface="Wingdings" panose="05000000000000000000" pitchFamily="2" charset="2"/>
              </a:rPr>
              <a:t>(2019), </a:t>
            </a:r>
            <a:r>
              <a:rPr lang="ko-KR" altLang="en-US" sz="1600" dirty="0" err="1">
                <a:solidFill>
                  <a:srgbClr val="383C4F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  <a:sym typeface="Wingdings" panose="05000000000000000000" pitchFamily="2" charset="2"/>
              </a:rPr>
              <a:t>스마트팩토리</a:t>
            </a:r>
            <a:r>
              <a:rPr lang="ko-KR" altLang="en-US" sz="1600" dirty="0">
                <a:solidFill>
                  <a:srgbClr val="383C4F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  <a:sym typeface="Wingdings" panose="05000000000000000000" pitchFamily="2" charset="2"/>
              </a:rPr>
              <a:t> 추진 효율성 제고를 위한 중소기업 교육 개선 전략</a:t>
            </a:r>
            <a:r>
              <a:rPr lang="en-US" altLang="ko-KR" sz="1600" dirty="0">
                <a:solidFill>
                  <a:srgbClr val="383C4F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23" name="Google Shape;284;p13">
            <a:extLst>
              <a:ext uri="{FF2B5EF4-FFF2-40B4-BE49-F238E27FC236}">
                <a16:creationId xmlns:a16="http://schemas.microsoft.com/office/drawing/2014/main" id="{C1C8FB21-FDE7-4828-A721-DAD3381CC6D5}"/>
              </a:ext>
            </a:extLst>
          </p:cNvPr>
          <p:cNvSpPr txBox="1"/>
          <p:nvPr/>
        </p:nvSpPr>
        <p:spPr>
          <a:xfrm rot="20471961">
            <a:off x="4867125" y="3337755"/>
            <a:ext cx="1333458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0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87.3%</a:t>
            </a:r>
            <a:endParaRPr sz="30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813D635-2954-4675-9EA9-B116F8D1131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6639" y="1089090"/>
            <a:ext cx="7274633" cy="3736645"/>
          </a:xfrm>
          <a:prstGeom prst="rect">
            <a:avLst/>
          </a:prstGeom>
          <a:ln>
            <a:noFill/>
          </a:ln>
        </p:spPr>
      </p:pic>
      <p:sp>
        <p:nvSpPr>
          <p:cNvPr id="26" name="제목 1">
            <a:extLst>
              <a:ext uri="{FF2B5EF4-FFF2-40B4-BE49-F238E27FC236}">
                <a16:creationId xmlns:a16="http://schemas.microsoft.com/office/drawing/2014/main" id="{EE143C44-A756-4336-BA5D-0ED620899FF0}"/>
              </a:ext>
            </a:extLst>
          </p:cNvPr>
          <p:cNvSpPr txBox="1">
            <a:spLocks/>
          </p:cNvSpPr>
          <p:nvPr/>
        </p:nvSpPr>
        <p:spPr>
          <a:xfrm>
            <a:off x="3538778" y="882992"/>
            <a:ext cx="3990151" cy="4687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 err="1">
                <a:solidFill>
                  <a:srgbClr val="595959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스마트팩토리</a:t>
            </a:r>
            <a:r>
              <a:rPr lang="ko-KR" altLang="en-US" sz="1800" b="1" dirty="0">
                <a:solidFill>
                  <a:srgbClr val="595959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추진 애로사항</a:t>
            </a:r>
          </a:p>
        </p:txBody>
      </p:sp>
    </p:spTree>
    <p:extLst>
      <p:ext uri="{BB962C8B-B14F-4D97-AF65-F5344CB8AC3E}">
        <p14:creationId xmlns:p14="http://schemas.microsoft.com/office/powerpoint/2010/main" val="1363113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1B78C17-D7A2-45E6-94A8-A35C3C92086E}"/>
              </a:ext>
            </a:extLst>
          </p:cNvPr>
          <p:cNvSpPr txBox="1"/>
          <p:nvPr/>
        </p:nvSpPr>
        <p:spPr>
          <a:xfrm>
            <a:off x="261017" y="385068"/>
            <a:ext cx="2791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383C4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1.1 </a:t>
            </a:r>
            <a:r>
              <a:rPr lang="ko-KR" altLang="en-US" sz="2000" dirty="0">
                <a:solidFill>
                  <a:srgbClr val="383C4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예지보전 연구의 배경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295A16-9255-4C40-BA60-45941F631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23" name="Google Shape;284;p13">
            <a:extLst>
              <a:ext uri="{FF2B5EF4-FFF2-40B4-BE49-F238E27FC236}">
                <a16:creationId xmlns:a16="http://schemas.microsoft.com/office/drawing/2014/main" id="{C1C8FB21-FDE7-4828-A721-DAD3381CC6D5}"/>
              </a:ext>
            </a:extLst>
          </p:cNvPr>
          <p:cNvSpPr txBox="1"/>
          <p:nvPr/>
        </p:nvSpPr>
        <p:spPr>
          <a:xfrm rot="20471961">
            <a:off x="4867125" y="3337755"/>
            <a:ext cx="1333458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0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87.3%</a:t>
            </a:r>
            <a:endParaRPr sz="30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7B1E977-D0D9-4BB4-BED2-4988ACC289A7}"/>
              </a:ext>
            </a:extLst>
          </p:cNvPr>
          <p:cNvGrpSpPr>
            <a:grpSpLocks noChangeAspect="1"/>
          </p:cNvGrpSpPr>
          <p:nvPr/>
        </p:nvGrpSpPr>
        <p:grpSpPr>
          <a:xfrm>
            <a:off x="615886" y="1017929"/>
            <a:ext cx="5309185" cy="1729811"/>
            <a:chOff x="597046" y="3777673"/>
            <a:chExt cx="3906982" cy="186698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AD5B7AB-D117-495B-8E78-BADF8307DD8E}"/>
                </a:ext>
              </a:extLst>
            </p:cNvPr>
            <p:cNvSpPr/>
            <p:nvPr/>
          </p:nvSpPr>
          <p:spPr>
            <a:xfrm>
              <a:off x="597046" y="4106608"/>
              <a:ext cx="3906982" cy="15380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맑은 고딕" panose="020B0503020000020004" pitchFamily="50" charset="-127"/>
                <a:buChar char="■"/>
              </a:pPr>
              <a:r>
                <a:rPr lang="ko-KR" altLang="en-US" dirty="0">
                  <a:solidFill>
                    <a:schemeClr val="tx1"/>
                  </a:solidFill>
                  <a:latin typeface="KoPubWorld돋움체_Pro Bold" panose="020B0600000101010101" charset="-127"/>
                  <a:ea typeface="KoPubWorld돋움체_Pro Bold" panose="020B0600000101010101" charset="-127"/>
                  <a:cs typeface="KoPubWorld돋움체_Pro Bold" panose="020B0600000101010101" charset="-127"/>
                  <a:sym typeface="Wingdings" panose="05000000000000000000" pitchFamily="2" charset="2"/>
                </a:rPr>
                <a:t>정부의 스마트 팩토리 추진 정책</a:t>
              </a:r>
              <a:endParaRPr lang="en-US" altLang="ko-KR" dirty="0">
                <a:solidFill>
                  <a:schemeClr val="tx1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  <a:sym typeface="Wingdings" panose="05000000000000000000" pitchFamily="2" charset="2"/>
              </a:endParaRPr>
            </a:p>
            <a:p>
              <a:pPr marL="285750" indent="-285750">
                <a:buFont typeface="맑은 고딕" panose="020B0503020000020004" pitchFamily="50" charset="-127"/>
                <a:buChar char="■"/>
              </a:pPr>
              <a:endParaRPr lang="en-US" altLang="ko-KR" dirty="0">
                <a:solidFill>
                  <a:schemeClr val="tx1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  <a:sym typeface="Wingdings" panose="05000000000000000000" pitchFamily="2" charset="2"/>
              </a:endParaRPr>
            </a:p>
            <a:p>
              <a:pPr marL="285750" indent="-285750">
                <a:buFont typeface="맑은 고딕" panose="020B0503020000020004" pitchFamily="50" charset="-127"/>
                <a:buChar char="■"/>
              </a:pPr>
              <a:r>
                <a:rPr lang="ko-KR" altLang="en-US" dirty="0">
                  <a:solidFill>
                    <a:schemeClr val="tx1"/>
                  </a:solidFill>
                  <a:latin typeface="KoPubWorld돋움체_Pro Bold" panose="020B0600000101010101" charset="-127"/>
                  <a:ea typeface="KoPubWorld돋움체_Pro Bold" panose="020B0600000101010101" charset="-127"/>
                  <a:cs typeface="KoPubWorld돋움체_Pro Bold" panose="020B0600000101010101" charset="-127"/>
                  <a:sym typeface="Wingdings" panose="05000000000000000000" pitchFamily="2" charset="2"/>
                </a:rPr>
                <a:t>제조 중소기업들의 낮은 </a:t>
              </a:r>
              <a:r>
                <a:rPr lang="ko-KR" altLang="en-US" dirty="0" err="1">
                  <a:solidFill>
                    <a:schemeClr val="tx1"/>
                  </a:solidFill>
                  <a:latin typeface="KoPubWorld돋움체_Pro Bold" panose="020B0600000101010101" charset="-127"/>
                  <a:ea typeface="KoPubWorld돋움체_Pro Bold" panose="020B0600000101010101" charset="-127"/>
                  <a:cs typeface="KoPubWorld돋움체_Pro Bold" panose="020B0600000101010101" charset="-127"/>
                  <a:sym typeface="Wingdings" panose="05000000000000000000" pitchFamily="2" charset="2"/>
                </a:rPr>
                <a:t>스마트팩토리</a:t>
              </a:r>
              <a:r>
                <a:rPr lang="ko-KR" altLang="en-US" dirty="0">
                  <a:solidFill>
                    <a:schemeClr val="tx1"/>
                  </a:solidFill>
                  <a:latin typeface="KoPubWorld돋움체_Pro Bold" panose="020B0600000101010101" charset="-127"/>
                  <a:ea typeface="KoPubWorld돋움체_Pro Bold" panose="020B0600000101010101" charset="-127"/>
                  <a:cs typeface="KoPubWorld돋움체_Pro Bold" panose="020B0600000101010101" charset="-127"/>
                  <a:sym typeface="Wingdings" panose="05000000000000000000" pitchFamily="2" charset="2"/>
                </a:rPr>
                <a:t> 비율</a:t>
              </a:r>
              <a:endParaRPr lang="en-US" altLang="ko-KR" dirty="0">
                <a:solidFill>
                  <a:schemeClr val="tx1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  <a:sym typeface="Wingdings" panose="05000000000000000000" pitchFamily="2" charset="2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2CC39B-AD65-4EB5-AD13-BD9ABC5528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46" y="3777673"/>
              <a:ext cx="3906982" cy="3289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KoPubWorld돋움체_Pro Bold" panose="020B0600000101010101" charset="-127"/>
                  <a:ea typeface="KoPubWorld돋움체_Pro Bold" panose="020B0600000101010101" charset="-127"/>
                  <a:cs typeface="KoPubWorld돋움체_Pro Bold" panose="020B0600000101010101" charset="-127"/>
                </a:rPr>
                <a:t>국내 중소기업 스마트 팩토리 현황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A088A5F-EFDE-4548-A203-B469E963A5CB}"/>
              </a:ext>
            </a:extLst>
          </p:cNvPr>
          <p:cNvGrpSpPr>
            <a:grpSpLocks noChangeAspect="1"/>
          </p:cNvGrpSpPr>
          <p:nvPr/>
        </p:nvGrpSpPr>
        <p:grpSpPr>
          <a:xfrm>
            <a:off x="6266929" y="1017930"/>
            <a:ext cx="5309185" cy="1729810"/>
            <a:chOff x="597046" y="3777673"/>
            <a:chExt cx="3906982" cy="186698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146F6C6-3E47-40E2-8299-18F544117105}"/>
                </a:ext>
              </a:extLst>
            </p:cNvPr>
            <p:cNvSpPr/>
            <p:nvPr/>
          </p:nvSpPr>
          <p:spPr>
            <a:xfrm>
              <a:off x="597046" y="4106607"/>
              <a:ext cx="3906982" cy="15380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맑은 고딕" panose="020B0503020000020004" pitchFamily="50" charset="-127"/>
                <a:buChar char="■"/>
              </a:pPr>
              <a:r>
                <a:rPr lang="ko-KR" altLang="en-US" dirty="0">
                  <a:solidFill>
                    <a:schemeClr val="tx1"/>
                  </a:solidFill>
                  <a:latin typeface="KoPubWorld돋움체_Pro Bold" panose="020B0600000101010101" charset="-127"/>
                  <a:ea typeface="KoPubWorld돋움체_Pro Bold" panose="020B0600000101010101" charset="-127"/>
                  <a:cs typeface="KoPubWorld돋움체_Pro Bold" panose="020B0600000101010101" charset="-127"/>
                  <a:sym typeface="Wingdings" panose="05000000000000000000" pitchFamily="2" charset="2"/>
                </a:rPr>
                <a:t>중소기업들의 여유 투자금 부족</a:t>
              </a:r>
              <a:r>
                <a:rPr lang="en-US" altLang="ko-KR" dirty="0">
                  <a:solidFill>
                    <a:schemeClr val="tx1"/>
                  </a:solidFill>
                  <a:latin typeface="KoPubWorld돋움체_Pro Bold" panose="020B0600000101010101" charset="-127"/>
                  <a:ea typeface="KoPubWorld돋움체_Pro Bold" panose="020B0600000101010101" charset="-127"/>
                  <a:cs typeface="KoPubWorld돋움체_Pro Bold" panose="020B0600000101010101" charset="-127"/>
                  <a:sym typeface="Wingdings" panose="05000000000000000000" pitchFamily="2" charset="2"/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  <a:latin typeface="KoPubWorld돋움체_Pro Bold" panose="020B0600000101010101" charset="-127"/>
                  <a:ea typeface="KoPubWorld돋움체_Pro Bold" panose="020B0600000101010101" charset="-127"/>
                  <a:cs typeface="KoPubWorld돋움체_Pro Bold" panose="020B0600000101010101" charset="-127"/>
                  <a:sym typeface="Wingdings" panose="05000000000000000000" pitchFamily="2" charset="2"/>
                </a:rPr>
                <a:t>기술 역량 부족 </a:t>
              </a:r>
              <a:endParaRPr lang="en-US" altLang="ko-KR" dirty="0">
                <a:solidFill>
                  <a:schemeClr val="tx1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  <a:sym typeface="Wingdings" panose="05000000000000000000" pitchFamily="2" charset="2"/>
              </a:endParaRPr>
            </a:p>
            <a:p>
              <a:pPr marL="285750" indent="-285750">
                <a:buFont typeface="맑은 고딕" panose="020B0503020000020004" pitchFamily="50" charset="-127"/>
                <a:buChar char="■"/>
              </a:pPr>
              <a:endParaRPr lang="en-US" altLang="ko-KR" dirty="0">
                <a:solidFill>
                  <a:schemeClr val="tx1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  <a:sym typeface="Wingdings" panose="05000000000000000000" pitchFamily="2" charset="2"/>
              </a:endParaRPr>
            </a:p>
            <a:p>
              <a:pPr marL="285750" indent="-285750">
                <a:buFont typeface="맑은 고딕" panose="020B0503020000020004" pitchFamily="50" charset="-127"/>
                <a:buChar char="■"/>
              </a:pPr>
              <a:r>
                <a:rPr lang="ko-KR" altLang="en-US" dirty="0" err="1">
                  <a:solidFill>
                    <a:schemeClr val="tx1"/>
                  </a:solidFill>
                  <a:latin typeface="KoPubWorld돋움체_Pro Bold" panose="020B0600000101010101" charset="-127"/>
                  <a:ea typeface="KoPubWorld돋움체_Pro Bold" panose="020B0600000101010101" charset="-127"/>
                  <a:cs typeface="KoPubWorld돋움체_Pro Bold" panose="020B0600000101010101" charset="-127"/>
                  <a:sym typeface="Wingdings" panose="05000000000000000000" pitchFamily="2" charset="2"/>
                </a:rPr>
                <a:t>스마트팩토리에</a:t>
              </a:r>
              <a:r>
                <a:rPr lang="ko-KR" altLang="en-US" dirty="0">
                  <a:solidFill>
                    <a:schemeClr val="tx1"/>
                  </a:solidFill>
                  <a:latin typeface="KoPubWorld돋움체_Pro Bold" panose="020B0600000101010101" charset="-127"/>
                  <a:ea typeface="KoPubWorld돋움체_Pro Bold" panose="020B0600000101010101" charset="-127"/>
                  <a:cs typeface="KoPubWorld돋움체_Pro Bold" panose="020B0600000101010101" charset="-127"/>
                  <a:sym typeface="Wingdings" panose="05000000000000000000" pitchFamily="2" charset="2"/>
                </a:rPr>
                <a:t> 대한 이해와 구축을 통한 기업 이익에 대한 확신부족</a:t>
              </a:r>
              <a:endParaRPr lang="en-US" altLang="ko-KR" dirty="0">
                <a:solidFill>
                  <a:schemeClr val="tx1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  <a:sym typeface="Wingdings" panose="05000000000000000000" pitchFamily="2" charset="2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63905A1-EDB9-4201-8A81-04AD936A0C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46" y="3777673"/>
              <a:ext cx="3906982" cy="3289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KoPubWorld돋움체_Pro Bold" panose="020B0600000101010101" charset="-127"/>
                  <a:ea typeface="KoPubWorld돋움체_Pro Bold" panose="020B0600000101010101" charset="-127"/>
                  <a:cs typeface="KoPubWorld돋움체_Pro Bold" panose="020B0600000101010101" charset="-127"/>
                </a:rPr>
                <a:t>해결되어야 할 문제점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1C5FAE5-4A43-4E90-ABE2-37A99031A2D2}"/>
              </a:ext>
            </a:extLst>
          </p:cNvPr>
          <p:cNvGrpSpPr>
            <a:grpSpLocks noChangeAspect="1"/>
          </p:cNvGrpSpPr>
          <p:nvPr/>
        </p:nvGrpSpPr>
        <p:grpSpPr>
          <a:xfrm>
            <a:off x="615886" y="3428999"/>
            <a:ext cx="10960228" cy="1478639"/>
            <a:chOff x="597046" y="3739398"/>
            <a:chExt cx="3906982" cy="178397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701B8F1-675A-402E-9E97-FD15CA9E6D76}"/>
                </a:ext>
              </a:extLst>
            </p:cNvPr>
            <p:cNvSpPr/>
            <p:nvPr/>
          </p:nvSpPr>
          <p:spPr>
            <a:xfrm>
              <a:off x="597046" y="4125949"/>
              <a:ext cx="3906982" cy="13974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endParaRPr lang="en-US" altLang="ko-KR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sym typeface="Wingdings" panose="05000000000000000000" pitchFamily="2" charset="2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KoPubWorld돋움체_Pro Bold" panose="020B0600000101010101" charset="-127"/>
                  <a:ea typeface="KoPubWorld돋움체_Pro Bold" panose="020B0600000101010101" charset="-127"/>
                  <a:cs typeface="KoPubWorld돋움체_Pro Bold" panose="020B0600000101010101" charset="-127"/>
                  <a:sym typeface="Wingdings" panose="05000000000000000000" pitchFamily="2" charset="2"/>
                </a:rPr>
                <a:t>중소기업들의 </a:t>
              </a:r>
              <a:r>
                <a:rPr lang="ko-KR" altLang="en-US" dirty="0" err="1">
                  <a:solidFill>
                    <a:schemeClr val="tx1"/>
                  </a:solidFill>
                  <a:latin typeface="KoPubWorld돋움체_Pro Bold" panose="020B0600000101010101" charset="-127"/>
                  <a:ea typeface="KoPubWorld돋움체_Pro Bold" panose="020B0600000101010101" charset="-127"/>
                  <a:cs typeface="KoPubWorld돋움체_Pro Bold" panose="020B0600000101010101" charset="-127"/>
                  <a:sym typeface="Wingdings" panose="05000000000000000000" pitchFamily="2" charset="2"/>
                </a:rPr>
                <a:t>스마트팩토리</a:t>
              </a:r>
              <a:r>
                <a:rPr lang="ko-KR" altLang="en-US" dirty="0">
                  <a:solidFill>
                    <a:schemeClr val="tx1"/>
                  </a:solidFill>
                  <a:latin typeface="KoPubWorld돋움체_Pro Bold" panose="020B0600000101010101" charset="-127"/>
                  <a:ea typeface="KoPubWorld돋움체_Pro Bold" panose="020B0600000101010101" charset="-127"/>
                  <a:cs typeface="KoPubWorld돋움체_Pro Bold" panose="020B0600000101010101" charset="-127"/>
                  <a:sym typeface="Wingdings" panose="05000000000000000000" pitchFamily="2" charset="2"/>
                </a:rPr>
                <a:t> 사업 참여를 위해</a:t>
              </a:r>
              <a:endParaRPr lang="en-US" altLang="ko-KR" dirty="0">
                <a:solidFill>
                  <a:schemeClr val="tx1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  <a:sym typeface="Wingdings" panose="05000000000000000000" pitchFamily="2" charset="2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tx1"/>
                  </a:solidFill>
                  <a:latin typeface="KoPubWorld돋움체_Pro Bold" panose="020B0600000101010101" charset="-127"/>
                  <a:ea typeface="KoPubWorld돋움체_Pro Bold" panose="020B0600000101010101" charset="-127"/>
                  <a:cs typeface="KoPubWorld돋움체_Pro Bold" panose="020B0600000101010101" charset="-127"/>
                  <a:sym typeface="Wingdings" panose="05000000000000000000" pitchFamily="2" charset="2"/>
                </a:rPr>
                <a:t>1. </a:t>
              </a:r>
              <a:r>
                <a:rPr lang="ko-KR" altLang="en-US" dirty="0">
                  <a:solidFill>
                    <a:schemeClr val="tx1"/>
                  </a:solidFill>
                  <a:latin typeface="KoPubWorld돋움체_Pro Bold" panose="020B0600000101010101" charset="-127"/>
                  <a:ea typeface="KoPubWorld돋움체_Pro Bold" panose="020B0600000101010101" charset="-127"/>
                  <a:cs typeface="KoPubWorld돋움체_Pro Bold" panose="020B0600000101010101" charset="-127"/>
                  <a:sym typeface="Wingdings" panose="05000000000000000000" pitchFamily="2" charset="2"/>
                </a:rPr>
                <a:t>중소기업에 설비 </a:t>
              </a:r>
              <a:r>
                <a:rPr lang="ko-KR" altLang="en-US" b="1" dirty="0">
                  <a:solidFill>
                    <a:srgbClr val="4472C4"/>
                  </a:solidFill>
                  <a:latin typeface="KoPubWorld돋움체_Pro Bold" panose="020B0600000101010101" charset="-127"/>
                  <a:ea typeface="KoPubWorld돋움체_Pro Bold" panose="020B0600000101010101" charset="-127"/>
                  <a:cs typeface="KoPubWorld돋움체_Pro Bold" panose="020B0600000101010101" charset="-127"/>
                  <a:sym typeface="Wingdings" panose="05000000000000000000" pitchFamily="2" charset="2"/>
                </a:rPr>
                <a:t>예지보전 모니터링 시스템 </a:t>
              </a:r>
              <a:r>
                <a:rPr lang="ko-KR" altLang="en-US" dirty="0">
                  <a:solidFill>
                    <a:schemeClr val="tx1"/>
                  </a:solidFill>
                  <a:latin typeface="KoPubWorld돋움체_Pro Bold" panose="020B0600000101010101" charset="-127"/>
                  <a:ea typeface="KoPubWorld돋움체_Pro Bold" panose="020B0600000101010101" charset="-127"/>
                  <a:cs typeface="KoPubWorld돋움체_Pro Bold" panose="020B0600000101010101" charset="-127"/>
                  <a:sym typeface="Wingdings" panose="05000000000000000000" pitchFamily="2" charset="2"/>
                </a:rPr>
                <a:t>보급</a:t>
              </a:r>
              <a:endParaRPr lang="en-US" altLang="ko-KR" dirty="0">
                <a:solidFill>
                  <a:schemeClr val="tx1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  <a:sym typeface="Wingdings" panose="05000000000000000000" pitchFamily="2" charset="2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tx1"/>
                  </a:solidFill>
                  <a:latin typeface="KoPubWorld돋움체_Pro Bold" panose="020B0600000101010101" charset="-127"/>
                  <a:ea typeface="KoPubWorld돋움체_Pro Bold" panose="020B0600000101010101" charset="-127"/>
                  <a:cs typeface="KoPubWorld돋움체_Pro Bold" panose="020B0600000101010101" charset="-127"/>
                  <a:sym typeface="Wingdings" panose="05000000000000000000" pitchFamily="2" charset="2"/>
                </a:rPr>
                <a:t>2.</a:t>
              </a:r>
              <a:r>
                <a:rPr lang="ko-KR" altLang="en-US" dirty="0">
                  <a:solidFill>
                    <a:schemeClr val="tx1"/>
                  </a:solidFill>
                  <a:latin typeface="KoPubWorld돋움체_Pro Bold" panose="020B0600000101010101" charset="-127"/>
                  <a:ea typeface="KoPubWorld돋움체_Pro Bold" panose="020B0600000101010101" charset="-127"/>
                  <a:cs typeface="KoPubWorld돋움체_Pro Bold" panose="020B0600000101010101" charset="-127"/>
                  <a:sym typeface="Wingdings" panose="05000000000000000000" pitchFamily="2" charset="2"/>
                </a:rPr>
                <a:t> 생산성 향상 </a:t>
              </a:r>
              <a:r>
                <a:rPr lang="en-US" altLang="ko-KR" dirty="0">
                  <a:solidFill>
                    <a:schemeClr val="tx1"/>
                  </a:solidFill>
                  <a:latin typeface="KoPubWorld돋움체_Pro Bold" panose="020B0600000101010101" charset="-127"/>
                  <a:ea typeface="KoPubWorld돋움체_Pro Bold" panose="020B0600000101010101" charset="-127"/>
                  <a:cs typeface="KoPubWorld돋움체_Pro Bold" panose="020B0600000101010101" charset="-127"/>
                  <a:sym typeface="Wingdings" panose="05000000000000000000" pitchFamily="2" charset="2"/>
                </a:rPr>
                <a:t> </a:t>
              </a:r>
              <a:r>
                <a:rPr lang="ko-KR" altLang="en-US" dirty="0" err="1">
                  <a:solidFill>
                    <a:schemeClr val="tx1"/>
                  </a:solidFill>
                  <a:latin typeface="KoPubWorld돋움체_Pro Bold" panose="020B0600000101010101" charset="-127"/>
                  <a:ea typeface="KoPubWorld돋움체_Pro Bold" panose="020B0600000101010101" charset="-127"/>
                  <a:cs typeface="KoPubWorld돋움체_Pro Bold" panose="020B0600000101010101" charset="-127"/>
                  <a:sym typeface="Wingdings" panose="05000000000000000000" pitchFamily="2" charset="2"/>
                </a:rPr>
                <a:t>스마트팩토리</a:t>
              </a:r>
              <a:r>
                <a:rPr lang="ko-KR" altLang="en-US" dirty="0">
                  <a:solidFill>
                    <a:schemeClr val="tx1"/>
                  </a:solidFill>
                  <a:latin typeface="KoPubWorld돋움체_Pro Bold" panose="020B0600000101010101" charset="-127"/>
                  <a:ea typeface="KoPubWorld돋움체_Pro Bold" panose="020B0600000101010101" charset="-127"/>
                  <a:cs typeface="KoPubWorld돋움체_Pro Bold" panose="020B0600000101010101" charset="-127"/>
                  <a:sym typeface="Wingdings" panose="05000000000000000000" pitchFamily="2" charset="2"/>
                </a:rPr>
                <a:t> 사업 참여 제고</a:t>
              </a:r>
              <a:endParaRPr lang="en-US" altLang="ko-KR" dirty="0">
                <a:solidFill>
                  <a:schemeClr val="tx1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  <a:sym typeface="Wingdings" panose="05000000000000000000" pitchFamily="2" charset="2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tx1"/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  <a:sym typeface="Wingdings" panose="05000000000000000000" pitchFamily="2" charset="2"/>
                </a:rPr>
                <a:t> 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47C2019-CCFC-4446-A863-D3C2914503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46" y="3739398"/>
              <a:ext cx="3906982" cy="3691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KoPubWorld돋움체_Pro Bold" panose="020B0600000101010101" charset="-127"/>
                  <a:ea typeface="KoPubWorld돋움체_Pro Bold" panose="020B0600000101010101" charset="-127"/>
                  <a:cs typeface="KoPubWorld돋움체_Pro Bold" panose="020B0600000101010101" charset="-127"/>
                </a:rPr>
                <a:t>본 연구의 목적</a:t>
              </a:r>
            </a:p>
          </p:txBody>
        </p:sp>
      </p:grp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7C845216-A28A-41D4-8AF8-C4B992643D8B}"/>
              </a:ext>
            </a:extLst>
          </p:cNvPr>
          <p:cNvSpPr/>
          <p:nvPr/>
        </p:nvSpPr>
        <p:spPr>
          <a:xfrm>
            <a:off x="5770775" y="2818792"/>
            <a:ext cx="650450" cy="570879"/>
          </a:xfrm>
          <a:prstGeom prst="downArrow">
            <a:avLst/>
          </a:prstGeom>
          <a:solidFill>
            <a:schemeClr val="accent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D468B01-0BA6-4185-A5B2-D6F1F1C886C9}"/>
              </a:ext>
            </a:extLst>
          </p:cNvPr>
          <p:cNvGrpSpPr>
            <a:grpSpLocks noChangeAspect="1"/>
          </p:cNvGrpSpPr>
          <p:nvPr/>
        </p:nvGrpSpPr>
        <p:grpSpPr>
          <a:xfrm>
            <a:off x="615886" y="5018229"/>
            <a:ext cx="10960228" cy="1446916"/>
            <a:chOff x="597046" y="3777672"/>
            <a:chExt cx="3906982" cy="1745704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7C15D2F-3882-4F1D-8340-B18F9200F8D4}"/>
                </a:ext>
              </a:extLst>
            </p:cNvPr>
            <p:cNvSpPr/>
            <p:nvPr/>
          </p:nvSpPr>
          <p:spPr>
            <a:xfrm>
              <a:off x="597046" y="4125949"/>
              <a:ext cx="3906982" cy="13974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200000"/>
                </a:lnSpc>
              </a:pPr>
              <a:endParaRPr lang="en-US" altLang="ko-KR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sym typeface="Wingdings" panose="05000000000000000000" pitchFamily="2" charset="2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KoPubWorld돋움체_Pro Bold" panose="020B0600000101010101" charset="-127"/>
                  <a:ea typeface="KoPubWorld돋움체_Pro Bold" panose="020B0600000101010101" charset="-127"/>
                  <a:cs typeface="KoPubWorld돋움체_Pro Bold" panose="020B0600000101010101" charset="-127"/>
                  <a:sym typeface="Wingdings" panose="05000000000000000000" pitchFamily="2" charset="2"/>
                </a:rPr>
                <a:t>예지보전 </a:t>
              </a:r>
              <a:r>
                <a:rPr lang="en-US" altLang="ko-KR" dirty="0">
                  <a:solidFill>
                    <a:schemeClr val="tx1"/>
                  </a:solidFill>
                  <a:latin typeface="KoPubWorld돋움체_Pro Bold" panose="020B0600000101010101" charset="-127"/>
                  <a:ea typeface="KoPubWorld돋움체_Pro Bold" panose="020B0600000101010101" charset="-127"/>
                  <a:cs typeface="KoPubWorld돋움체_Pro Bold" panose="020B0600000101010101" charset="-127"/>
                  <a:sym typeface="Wingdings" panose="05000000000000000000" pitchFamily="2" charset="2"/>
                </a:rPr>
                <a:t>: </a:t>
              </a:r>
              <a:r>
                <a:rPr lang="ko-KR" altLang="en-US" dirty="0">
                  <a:solidFill>
                    <a:schemeClr val="tx1"/>
                  </a:solidFill>
                  <a:latin typeface="KoPubWorld돋움체_Pro Bold" panose="020B0600000101010101" charset="-127"/>
                  <a:ea typeface="KoPubWorld돋움체_Pro Bold" panose="020B0600000101010101" charset="-127"/>
                  <a:cs typeface="KoPubWorld돋움체_Pro Bold" panose="020B0600000101010101" charset="-127"/>
                  <a:sym typeface="Wingdings" panose="05000000000000000000" pitchFamily="2" charset="2"/>
                </a:rPr>
                <a:t>인공지능을 이용하여 </a:t>
              </a:r>
              <a:r>
                <a:rPr lang="ko-KR" altLang="en-US" b="1" dirty="0">
                  <a:solidFill>
                    <a:srgbClr val="4472C4"/>
                  </a:solidFill>
                  <a:latin typeface="KoPubWorld돋움체_Pro Bold" panose="020B0600000101010101" charset="-127"/>
                  <a:ea typeface="KoPubWorld돋움체_Pro Bold" panose="020B0600000101010101" charset="-127"/>
                  <a:cs typeface="KoPubWorld돋움체_Pro Bold" panose="020B0600000101010101" charset="-127"/>
                  <a:sym typeface="Wingdings" panose="05000000000000000000" pitchFamily="2" charset="2"/>
                </a:rPr>
                <a:t>예상하지 못한 고장 및 사고 발생의 위험을 줄이는 기술</a:t>
              </a:r>
              <a:endParaRPr lang="en-US" altLang="ko-KR" b="1" dirty="0">
                <a:solidFill>
                  <a:srgbClr val="4472C4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  <a:sym typeface="Wingdings" panose="05000000000000000000" pitchFamily="2" charset="2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KoPubWorld돋움체_Pro Bold" panose="020B0600000101010101" charset="-127"/>
                  <a:ea typeface="KoPubWorld돋움체_Pro Bold" panose="020B0600000101010101" charset="-127"/>
                  <a:cs typeface="KoPubWorld돋움체_Pro Bold" panose="020B0600000101010101" charset="-127"/>
                  <a:sym typeface="Wingdings" panose="05000000000000000000" pitchFamily="2" charset="2"/>
                </a:rPr>
                <a:t>도입효과 </a:t>
              </a:r>
              <a:r>
                <a:rPr lang="en-US" altLang="ko-KR" dirty="0">
                  <a:solidFill>
                    <a:schemeClr val="tx1"/>
                  </a:solidFill>
                  <a:latin typeface="KoPubWorld돋움체_Pro Bold" panose="020B0600000101010101" charset="-127"/>
                  <a:ea typeface="KoPubWorld돋움체_Pro Bold" panose="020B0600000101010101" charset="-127"/>
                  <a:cs typeface="KoPubWorld돋움체_Pro Bold" panose="020B0600000101010101" charset="-127"/>
                  <a:sym typeface="Wingdings" panose="05000000000000000000" pitchFamily="2" charset="2"/>
                </a:rPr>
                <a:t>: </a:t>
              </a:r>
              <a:r>
                <a:rPr lang="ko-KR" altLang="en-US" dirty="0">
                  <a:solidFill>
                    <a:schemeClr val="tx1"/>
                  </a:solidFill>
                  <a:latin typeface="KoPubWorld돋움체_Pro Bold" panose="020B0600000101010101" charset="-127"/>
                  <a:ea typeface="KoPubWorld돋움체_Pro Bold" panose="020B0600000101010101" charset="-127"/>
                  <a:cs typeface="KoPubWorld돋움체_Pro Bold" panose="020B0600000101010101" charset="-127"/>
                  <a:sym typeface="Wingdings" panose="05000000000000000000" pitchFamily="2" charset="2"/>
                </a:rPr>
                <a:t>설비 고장 예측 </a:t>
              </a:r>
              <a:r>
                <a:rPr lang="en-US" altLang="ko-KR" dirty="0">
                  <a:solidFill>
                    <a:schemeClr val="tx1"/>
                  </a:solidFill>
                  <a:latin typeface="KoPubWorld돋움체_Pro Bold" panose="020B0600000101010101" charset="-127"/>
                  <a:ea typeface="KoPubWorld돋움체_Pro Bold" panose="020B0600000101010101" charset="-127"/>
                  <a:cs typeface="KoPubWorld돋움체_Pro Bold" panose="020B0600000101010101" charset="-127"/>
                  <a:sym typeface="Wingdings" panose="05000000000000000000" pitchFamily="2" charset="2"/>
                </a:rPr>
                <a:t>/ </a:t>
              </a:r>
              <a:r>
                <a:rPr lang="ko-KR" altLang="en-US" dirty="0">
                  <a:solidFill>
                    <a:schemeClr val="tx1"/>
                  </a:solidFill>
                  <a:latin typeface="KoPubWorld돋움체_Pro Bold" panose="020B0600000101010101" charset="-127"/>
                  <a:ea typeface="KoPubWorld돋움체_Pro Bold" panose="020B0600000101010101" charset="-127"/>
                  <a:cs typeface="KoPubWorld돋움체_Pro Bold" panose="020B0600000101010101" charset="-127"/>
                  <a:sym typeface="Wingdings" panose="05000000000000000000" pitchFamily="2" charset="2"/>
                </a:rPr>
                <a:t>설비 수명 진단 </a:t>
              </a:r>
              <a:r>
                <a:rPr lang="en-US" altLang="ko-KR" dirty="0">
                  <a:solidFill>
                    <a:schemeClr val="tx1"/>
                  </a:solidFill>
                  <a:latin typeface="KoPubWorld돋움체_Pro Bold" panose="020B0600000101010101" charset="-127"/>
                  <a:ea typeface="KoPubWorld돋움체_Pro Bold" panose="020B0600000101010101" charset="-127"/>
                  <a:cs typeface="KoPubWorld돋움체_Pro Bold" panose="020B0600000101010101" charset="-127"/>
                  <a:sym typeface="Wingdings" panose="05000000000000000000" pitchFamily="2" charset="2"/>
                </a:rPr>
                <a:t>/ </a:t>
              </a:r>
              <a:r>
                <a:rPr lang="ko-KR" altLang="en-US" dirty="0">
                  <a:solidFill>
                    <a:schemeClr val="tx1"/>
                  </a:solidFill>
                  <a:latin typeface="KoPubWorld돋움체_Pro Bold" panose="020B0600000101010101" charset="-127"/>
                  <a:ea typeface="KoPubWorld돋움체_Pro Bold" panose="020B0600000101010101" charset="-127"/>
                  <a:cs typeface="KoPubWorld돋움체_Pro Bold" panose="020B0600000101010101" charset="-127"/>
                  <a:sym typeface="Wingdings" panose="05000000000000000000" pitchFamily="2" charset="2"/>
                </a:rPr>
                <a:t>시간 운영 관리 </a:t>
              </a:r>
              <a:r>
                <a:rPr lang="en-US" altLang="ko-KR" dirty="0">
                  <a:solidFill>
                    <a:schemeClr val="tx1"/>
                  </a:solidFill>
                  <a:latin typeface="KoPubWorld돋움체_Pro Bold" panose="020B0600000101010101" charset="-127"/>
                  <a:ea typeface="KoPubWorld돋움체_Pro Bold" panose="020B0600000101010101" charset="-127"/>
                  <a:cs typeface="KoPubWorld돋움체_Pro Bold" panose="020B0600000101010101" charset="-127"/>
                  <a:sym typeface="Wingdings" panose="05000000000000000000" pitchFamily="2" charset="2"/>
                </a:rPr>
                <a:t>/ </a:t>
              </a:r>
              <a:r>
                <a:rPr lang="ko-KR" altLang="en-US" dirty="0">
                  <a:solidFill>
                    <a:schemeClr val="tx1"/>
                  </a:solidFill>
                  <a:latin typeface="KoPubWorld돋움체_Pro Bold" panose="020B0600000101010101" charset="-127"/>
                  <a:ea typeface="KoPubWorld돋움체_Pro Bold" panose="020B0600000101010101" charset="-127"/>
                  <a:cs typeface="KoPubWorld돋움체_Pro Bold" panose="020B0600000101010101" charset="-127"/>
                  <a:sym typeface="Wingdings" panose="05000000000000000000" pitchFamily="2" charset="2"/>
                </a:rPr>
                <a:t>사고발생 예방</a:t>
              </a:r>
              <a:endParaRPr lang="en-US" altLang="ko-KR" dirty="0">
                <a:solidFill>
                  <a:schemeClr val="tx1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  <a:sym typeface="Wingdings" panose="05000000000000000000" pitchFamily="2" charset="2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  <a:sym typeface="Wingdings" panose="05000000000000000000" pitchFamily="2" charset="2"/>
                </a:rPr>
                <a:t> </a:t>
              </a:r>
              <a:endParaRPr lang="en-US" altLang="ko-KR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sym typeface="Wingdings" panose="05000000000000000000" pitchFamily="2" charset="2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F2F6574-E7BD-406E-9831-E6CA7C539A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046" y="3777672"/>
              <a:ext cx="3906982" cy="3691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KoPubWorld돋움체_Pro Bold" panose="020B0600000101010101" charset="-127"/>
                  <a:ea typeface="KoPubWorld돋움체_Pro Bold" panose="020B0600000101010101" charset="-127"/>
                  <a:cs typeface="KoPubWorld돋움체_Pro Bold" panose="020B0600000101010101" charset="-127"/>
                </a:rPr>
                <a:t>예지보전 도입효과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2870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1B78C17-D7A2-45E6-94A8-A35C3C92086E}"/>
              </a:ext>
            </a:extLst>
          </p:cNvPr>
          <p:cNvSpPr txBox="1"/>
          <p:nvPr/>
        </p:nvSpPr>
        <p:spPr>
          <a:xfrm>
            <a:off x="261017" y="385068"/>
            <a:ext cx="2791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383C4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1.2 </a:t>
            </a:r>
            <a:r>
              <a:rPr lang="ko-KR" altLang="en-US" sz="2000" dirty="0">
                <a:solidFill>
                  <a:srgbClr val="383C4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예지보전 연구의 목적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2664D40-AF94-40CC-9007-7A490898588C}"/>
              </a:ext>
            </a:extLst>
          </p:cNvPr>
          <p:cNvGrpSpPr/>
          <p:nvPr/>
        </p:nvGrpSpPr>
        <p:grpSpPr>
          <a:xfrm>
            <a:off x="2963652" y="4042148"/>
            <a:ext cx="6264696" cy="1939456"/>
            <a:chOff x="518167" y="4921133"/>
            <a:chExt cx="3497090" cy="1064151"/>
          </a:xfrm>
        </p:grpSpPr>
        <p:grpSp>
          <p:nvGrpSpPr>
            <p:cNvPr id="36" name="그룹 38">
              <a:extLst>
                <a:ext uri="{FF2B5EF4-FFF2-40B4-BE49-F238E27FC236}">
                  <a16:creationId xmlns:a16="http://schemas.microsoft.com/office/drawing/2014/main" id="{9BA49882-824B-438D-B830-2322E9F45D87}"/>
                </a:ext>
              </a:extLst>
            </p:cNvPr>
            <p:cNvGrpSpPr/>
            <p:nvPr/>
          </p:nvGrpSpPr>
          <p:grpSpPr>
            <a:xfrm>
              <a:off x="518167" y="4921133"/>
              <a:ext cx="3467534" cy="788106"/>
              <a:chOff x="-203305" y="3840200"/>
              <a:chExt cx="11000179" cy="2598651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86DDB6D3-06EE-48AE-8830-ECDDB3AF66F9}"/>
                  </a:ext>
                </a:extLst>
              </p:cNvPr>
              <p:cNvCxnSpPr/>
              <p:nvPr/>
            </p:nvCxnSpPr>
            <p:spPr>
              <a:xfrm>
                <a:off x="755576" y="6156012"/>
                <a:ext cx="7344816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40" name="자유형 14">
                <a:extLst>
                  <a:ext uri="{FF2B5EF4-FFF2-40B4-BE49-F238E27FC236}">
                    <a16:creationId xmlns:a16="http://schemas.microsoft.com/office/drawing/2014/main" id="{ED285981-5A75-4F82-84FF-D284EA4F80C9}"/>
                  </a:ext>
                </a:extLst>
              </p:cNvPr>
              <p:cNvSpPr/>
              <p:nvPr/>
            </p:nvSpPr>
            <p:spPr>
              <a:xfrm>
                <a:off x="1331639" y="4660064"/>
                <a:ext cx="6696745" cy="1495949"/>
              </a:xfrm>
              <a:custGeom>
                <a:avLst/>
                <a:gdLst>
                  <a:gd name="connsiteX0" fmla="*/ 0 w 6720114"/>
                  <a:gd name="connsiteY0" fmla="*/ 0 h 1828800"/>
                  <a:gd name="connsiteX1" fmla="*/ 1596571 w 6720114"/>
                  <a:gd name="connsiteY1" fmla="*/ 1074057 h 1828800"/>
                  <a:gd name="connsiteX2" fmla="*/ 6720114 w 6720114"/>
                  <a:gd name="connsiteY2" fmla="*/ 1828800 h 182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720114" h="1828800">
                    <a:moveTo>
                      <a:pt x="0" y="0"/>
                    </a:moveTo>
                    <a:cubicBezTo>
                      <a:pt x="238276" y="384628"/>
                      <a:pt x="476552" y="769257"/>
                      <a:pt x="1596571" y="1074057"/>
                    </a:cubicBezTo>
                    <a:cubicBezTo>
                      <a:pt x="2716590" y="1378857"/>
                      <a:pt x="4718352" y="1603828"/>
                      <a:pt x="6720114" y="1828800"/>
                    </a:cubicBezTo>
                  </a:path>
                </a:pathLst>
              </a:custGeom>
              <a:noFill/>
              <a:ln w="4445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78394" latinLnBrk="0">
                  <a:defRPr/>
                </a:pPr>
                <a:endParaRPr lang="ko-KR" altLang="en-US" sz="1000" kern="0" dirty="0">
                  <a:solidFill>
                    <a:prstClr val="white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endParaRPr>
              </a:p>
            </p:txBody>
          </p:sp>
          <p:sp>
            <p:nvSpPr>
              <p:cNvPr id="41" name="자유형 15">
                <a:extLst>
                  <a:ext uri="{FF2B5EF4-FFF2-40B4-BE49-F238E27FC236}">
                    <a16:creationId xmlns:a16="http://schemas.microsoft.com/office/drawing/2014/main" id="{1C797057-E843-4FB7-8567-7FAB0CD98872}"/>
                  </a:ext>
                </a:extLst>
              </p:cNvPr>
              <p:cNvSpPr/>
              <p:nvPr/>
            </p:nvSpPr>
            <p:spPr>
              <a:xfrm>
                <a:off x="755577" y="4660064"/>
                <a:ext cx="7272807" cy="1455205"/>
              </a:xfrm>
              <a:custGeom>
                <a:avLst/>
                <a:gdLst>
                  <a:gd name="connsiteX0" fmla="*/ 0 w 7387772"/>
                  <a:gd name="connsiteY0" fmla="*/ 2075543 h 2075543"/>
                  <a:gd name="connsiteX1" fmla="*/ 6037943 w 7387772"/>
                  <a:gd name="connsiteY1" fmla="*/ 1567543 h 2075543"/>
                  <a:gd name="connsiteX2" fmla="*/ 7387772 w 7387772"/>
                  <a:gd name="connsiteY2" fmla="*/ 0 h 2075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7772" h="2075543">
                    <a:moveTo>
                      <a:pt x="0" y="2075543"/>
                    </a:moveTo>
                    <a:cubicBezTo>
                      <a:pt x="2403324" y="1994505"/>
                      <a:pt x="4806648" y="1913467"/>
                      <a:pt x="6037943" y="1567543"/>
                    </a:cubicBezTo>
                    <a:cubicBezTo>
                      <a:pt x="7269238" y="1221619"/>
                      <a:pt x="7328505" y="610809"/>
                      <a:pt x="7387772" y="0"/>
                    </a:cubicBezTo>
                  </a:path>
                </a:pathLst>
              </a:custGeom>
              <a:noFill/>
              <a:ln w="38100" cap="flat" cmpd="sng" algn="ctr">
                <a:solidFill>
                  <a:srgbClr val="C0504D">
                    <a:shade val="95000"/>
                    <a:satMod val="10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78394" latinLnBrk="0">
                  <a:defRPr/>
                </a:pPr>
                <a:endParaRPr lang="ko-KR" altLang="en-US" sz="1000" kern="0" dirty="0">
                  <a:solidFill>
                    <a:prstClr val="black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0E93077-87E8-466F-A0DC-B64DD62EF5D9}"/>
                  </a:ext>
                </a:extLst>
              </p:cNvPr>
              <p:cNvSpPr txBox="1"/>
              <p:nvPr/>
            </p:nvSpPr>
            <p:spPr>
              <a:xfrm>
                <a:off x="7011914" y="3840200"/>
                <a:ext cx="3784960" cy="723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778394" latinLnBrk="0">
                  <a:defRPr/>
                </a:pPr>
                <a:r>
                  <a:rPr lang="en-US" altLang="ko-KR" sz="1000" b="1" kern="0" dirty="0">
                    <a:solidFill>
                      <a:srgbClr val="C00000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Breakdown/</a:t>
                </a:r>
              </a:p>
              <a:p>
                <a:pPr defTabSz="778394" latinLnBrk="0">
                  <a:defRPr/>
                </a:pPr>
                <a:r>
                  <a:rPr lang="en-US" altLang="ko-KR" sz="1000" b="1" kern="0" dirty="0">
                    <a:solidFill>
                      <a:srgbClr val="C00000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Quality Failure (Risk)</a:t>
                </a:r>
                <a:endParaRPr lang="ko-KR" altLang="en-US" sz="1000" b="1" kern="0" dirty="0">
                  <a:solidFill>
                    <a:srgbClr val="C00000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D086AC7-37AD-4762-971B-F564D525156C}"/>
                  </a:ext>
                </a:extLst>
              </p:cNvPr>
              <p:cNvSpPr txBox="1"/>
              <p:nvPr/>
            </p:nvSpPr>
            <p:spPr>
              <a:xfrm>
                <a:off x="-203305" y="3840200"/>
                <a:ext cx="3902953" cy="723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778394" latinLnBrk="0">
                  <a:defRPr/>
                </a:pPr>
                <a:r>
                  <a:rPr lang="en-US" altLang="ko-KR" sz="1000" b="1" kern="0" dirty="0">
                    <a:solidFill>
                      <a:srgbClr val="0070C0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Too Early Changing/</a:t>
                </a:r>
              </a:p>
              <a:p>
                <a:pPr defTabSz="778394" latinLnBrk="0">
                  <a:defRPr/>
                </a:pPr>
                <a:r>
                  <a:rPr lang="en-US" altLang="ko-KR" sz="1000" b="1" kern="0" dirty="0">
                    <a:solidFill>
                      <a:srgbClr val="0070C0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Operation Loss (Cost)</a:t>
                </a:r>
                <a:endParaRPr lang="ko-KR" altLang="en-US" sz="1000" b="1" kern="0" dirty="0">
                  <a:solidFill>
                    <a:srgbClr val="0070C0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endParaRPr>
              </a:p>
            </p:txBody>
          </p: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07C687AD-3F33-437B-BD20-FB54D71871CD}"/>
                  </a:ext>
                </a:extLst>
              </p:cNvPr>
              <p:cNvCxnSpPr/>
              <p:nvPr/>
            </p:nvCxnSpPr>
            <p:spPr>
              <a:xfrm>
                <a:off x="5696030" y="5449678"/>
                <a:ext cx="0" cy="830929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ysDot"/>
              </a:ln>
              <a:effectLst/>
            </p:spPr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55B6F4C-2E77-4F98-8D55-AEDC5D8D7BBB}"/>
                  </a:ext>
                </a:extLst>
              </p:cNvPr>
              <p:cNvSpPr txBox="1"/>
              <p:nvPr/>
            </p:nvSpPr>
            <p:spPr>
              <a:xfrm>
                <a:off x="4278647" y="4806215"/>
                <a:ext cx="3769153" cy="723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778394" latinLnBrk="0">
                  <a:defRPr/>
                </a:pPr>
                <a:r>
                  <a:rPr lang="en-US" altLang="ko-KR" sz="1000" b="1" kern="0" dirty="0">
                    <a:solidFill>
                      <a:prstClr val="black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Optimal </a:t>
                </a:r>
              </a:p>
              <a:p>
                <a:pPr defTabSz="778394" latinLnBrk="0">
                  <a:defRPr/>
                </a:pPr>
                <a:r>
                  <a:rPr lang="en-US" altLang="ko-KR" sz="1000" b="1" kern="0" dirty="0">
                    <a:solidFill>
                      <a:prstClr val="black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Maintenance Point</a:t>
                </a:r>
                <a:endParaRPr lang="ko-KR" altLang="en-US" sz="1000" b="1" kern="0" dirty="0">
                  <a:solidFill>
                    <a:prstClr val="black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49C5228-F3E8-45ED-8B62-3AFAF5769FF1}"/>
                  </a:ext>
                </a:extLst>
              </p:cNvPr>
              <p:cNvSpPr txBox="1"/>
              <p:nvPr/>
            </p:nvSpPr>
            <p:spPr>
              <a:xfrm>
                <a:off x="7980343" y="5993388"/>
                <a:ext cx="2237573" cy="445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778394" latinLnBrk="0">
                  <a:defRPr/>
                </a:pPr>
                <a:r>
                  <a:rPr lang="en-US" altLang="ko-KR" sz="1000" b="1" kern="0" dirty="0">
                    <a:solidFill>
                      <a:prstClr val="black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Time(t)</a:t>
                </a:r>
                <a:endParaRPr lang="ko-KR" altLang="en-US" sz="1000" b="1" kern="0" dirty="0">
                  <a:solidFill>
                    <a:prstClr val="black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endParaRP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D5706FC-C200-44E6-8C9E-4581C295FFCC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774897" y="5658350"/>
              <a:ext cx="3240360" cy="326934"/>
            </a:xfrm>
            <a:prstGeom prst="rect">
              <a:avLst/>
            </a:prstGeom>
            <a:blipFill rotWithShape="1">
              <a:blip r:embed="rId2" cstate="print"/>
              <a:stretch>
                <a:fillRect t="-40741" b="-29630"/>
              </a:stretch>
            </a:blipFill>
          </p:spPr>
          <p:txBody>
            <a:bodyPr/>
            <a:lstStyle/>
            <a:p>
              <a:r>
                <a:rPr lang="ko-KR" altLang="en-US" dirty="0">
                  <a:noFill/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 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295A16-9255-4C40-BA60-45941F631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8" name="모서리가 둥근 직사각형 5">
            <a:extLst>
              <a:ext uri="{FF2B5EF4-FFF2-40B4-BE49-F238E27FC236}">
                <a16:creationId xmlns:a16="http://schemas.microsoft.com/office/drawing/2014/main" id="{9EE6CE13-21B8-4D81-9012-2E6C0ADE350F}"/>
              </a:ext>
            </a:extLst>
          </p:cNvPr>
          <p:cNvSpPr/>
          <p:nvPr/>
        </p:nvSpPr>
        <p:spPr>
          <a:xfrm>
            <a:off x="1607349" y="1153173"/>
            <a:ext cx="8977302" cy="2539290"/>
          </a:xfrm>
          <a:prstGeom prst="roundRect">
            <a:avLst>
              <a:gd name="adj" fmla="val 10545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>
                <a:solidFill>
                  <a:srgbClr val="383C4F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  <a:sym typeface="Wingdings" panose="05000000000000000000" pitchFamily="2" charset="2"/>
              </a:rPr>
              <a:t>유지 보수 비용 및 위험</a:t>
            </a:r>
            <a:endParaRPr lang="en-US" altLang="ko-KR" sz="1600" dirty="0">
              <a:solidFill>
                <a:srgbClr val="383C4F"/>
              </a:solidFill>
              <a:latin typeface="KoPubWorld돋움체_Pro Bold" panose="020B0600000101010101" charset="-127"/>
              <a:ea typeface="KoPubWorld돋움체_Pro Bold" panose="020B0600000101010101" charset="-127"/>
              <a:cs typeface="KoPubWorld돋움체_Pro Bold" panose="020B0600000101010101" charset="-127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불필요한 점검 </a:t>
            </a:r>
            <a:r>
              <a:rPr lang="en-US" altLang="ko-KR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기계 점검 비용 </a:t>
            </a:r>
            <a:r>
              <a:rPr lang="en-US" altLang="ko-KR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+ </a:t>
            </a:r>
            <a:r>
              <a:rPr lang="ko-KR" altLang="en-US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점검에 따른 다운타임</a:t>
            </a:r>
            <a:r>
              <a:rPr lang="en-US" altLang="ko-KR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(down-time)</a:t>
            </a:r>
            <a:r>
              <a:rPr lang="ko-KR" altLang="en-US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 발생</a:t>
            </a:r>
            <a:endParaRPr lang="en-US" altLang="ko-KR" sz="1600" dirty="0">
              <a:solidFill>
                <a:srgbClr val="383C4F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실제 고장 발생 </a:t>
            </a:r>
            <a:r>
              <a:rPr lang="en-US" altLang="ko-KR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상대적으로 긴 다운타임 발생</a:t>
            </a:r>
            <a:endParaRPr lang="en-US" altLang="ko-KR" sz="1600" dirty="0">
              <a:solidFill>
                <a:srgbClr val="383C4F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적절한 점검시점 결정을 통한 다운타임 및 기계 점검 비용 최소화 필요</a:t>
            </a:r>
            <a:endParaRPr lang="en-US" altLang="ko-KR" sz="1600" dirty="0">
              <a:solidFill>
                <a:srgbClr val="383C4F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>
                <a:solidFill>
                  <a:srgbClr val="383C4F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  <a:sym typeface="Wingdings" panose="05000000000000000000" pitchFamily="2" charset="2"/>
              </a:rPr>
              <a:t>기계 잔여 수명 예측을 통한 최적의 설비 점검 시점 결정 및</a:t>
            </a:r>
            <a:r>
              <a:rPr lang="en-US" altLang="ko-KR" sz="1600" dirty="0">
                <a:solidFill>
                  <a:srgbClr val="383C4F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olidFill>
                  <a:srgbClr val="383C4F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  <a:sym typeface="Wingdings" panose="05000000000000000000" pitchFamily="2" charset="2"/>
              </a:rPr>
              <a:t>설비 유지 보수 비용 최소화</a:t>
            </a:r>
            <a:endParaRPr lang="en-US" altLang="ko-KR" sz="1600" dirty="0">
              <a:solidFill>
                <a:srgbClr val="383C4F"/>
              </a:solidFill>
              <a:latin typeface="KoPubWorld돋움체_Pro Bold" panose="020B0600000101010101" charset="-127"/>
              <a:ea typeface="KoPubWorld돋움체_Pro Bold" panose="020B0600000101010101" charset="-127"/>
              <a:cs typeface="KoPubWorld돋움체_Pro Bold" panose="020B0600000101010101" charset="-127"/>
              <a:sym typeface="Wingdings" panose="05000000000000000000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529C85-90F8-40FE-8CB9-F169E730C8AF}"/>
              </a:ext>
            </a:extLst>
          </p:cNvPr>
          <p:cNvSpPr txBox="1"/>
          <p:nvPr/>
        </p:nvSpPr>
        <p:spPr>
          <a:xfrm>
            <a:off x="4239768" y="6230272"/>
            <a:ext cx="3712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&lt;</a:t>
            </a:r>
            <a:r>
              <a:rPr lang="ko-KR" altLang="en-US" sz="1200" dirty="0"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최적 점검시점 결정 모형 예시</a:t>
            </a:r>
            <a:r>
              <a:rPr lang="en-US" altLang="ko-KR" sz="1200" dirty="0"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&gt;</a:t>
            </a:r>
            <a:endParaRPr lang="ko-KR" altLang="en-US" sz="1200" dirty="0">
              <a:latin typeface="KoPubWorld돋움체_Pro Bold" panose="020B0600000101010101" charset="-127"/>
              <a:ea typeface="KoPubWorld돋움체_Pro Bold" panose="020B0600000101010101" charset="-127"/>
              <a:cs typeface="KoPubWorld돋움체_Pro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5412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1B78C17-D7A2-45E6-94A8-A35C3C92086E}"/>
              </a:ext>
            </a:extLst>
          </p:cNvPr>
          <p:cNvSpPr txBox="1"/>
          <p:nvPr/>
        </p:nvSpPr>
        <p:spPr>
          <a:xfrm>
            <a:off x="261017" y="385068"/>
            <a:ext cx="2948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383C4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2.1 POC(</a:t>
            </a:r>
            <a:r>
              <a:rPr lang="ko-KR" altLang="en-US" sz="2000" dirty="0">
                <a:solidFill>
                  <a:srgbClr val="383C4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개념증명</a:t>
            </a:r>
            <a:r>
              <a:rPr lang="en-US" altLang="ko-KR" sz="2000" dirty="0">
                <a:solidFill>
                  <a:srgbClr val="383C4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) </a:t>
            </a:r>
            <a:r>
              <a:rPr lang="ko-KR" altLang="en-US" sz="2000" dirty="0">
                <a:solidFill>
                  <a:srgbClr val="383C4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로드맵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295A16-9255-4C40-BA60-45941F631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4DB8831-FE83-4683-9555-CA725007CE0F}"/>
              </a:ext>
            </a:extLst>
          </p:cNvPr>
          <p:cNvSpPr/>
          <p:nvPr/>
        </p:nvSpPr>
        <p:spPr>
          <a:xfrm>
            <a:off x="2535922" y="3391047"/>
            <a:ext cx="1597516" cy="647402"/>
          </a:xfrm>
          <a:prstGeom prst="rect">
            <a:avLst/>
          </a:prstGeom>
          <a:solidFill>
            <a:srgbClr val="D9D9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센서 데이터 변환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577651-4F80-4B3F-8709-0E4621335EDF}"/>
              </a:ext>
            </a:extLst>
          </p:cNvPr>
          <p:cNvSpPr txBox="1"/>
          <p:nvPr/>
        </p:nvSpPr>
        <p:spPr>
          <a:xfrm>
            <a:off x="2474164" y="4137872"/>
            <a:ext cx="1837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RMS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Kurtosis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Skewness</a:t>
            </a:r>
            <a:endParaRPr lang="ko-KR" altLang="en-US" sz="12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9BC3DB7-9A9D-4AC2-86DB-B95F30D221B5}"/>
              </a:ext>
            </a:extLst>
          </p:cNvPr>
          <p:cNvSpPr/>
          <p:nvPr/>
        </p:nvSpPr>
        <p:spPr>
          <a:xfrm>
            <a:off x="5085089" y="3382594"/>
            <a:ext cx="1597516" cy="646331"/>
          </a:xfrm>
          <a:prstGeom prst="rect">
            <a:avLst/>
          </a:prstGeom>
          <a:solidFill>
            <a:srgbClr val="D9D9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모니터링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15BE5D-EADE-455D-A022-631595387E30}"/>
              </a:ext>
            </a:extLst>
          </p:cNvPr>
          <p:cNvSpPr/>
          <p:nvPr/>
        </p:nvSpPr>
        <p:spPr>
          <a:xfrm>
            <a:off x="7589795" y="2077985"/>
            <a:ext cx="1597516" cy="647402"/>
          </a:xfrm>
          <a:prstGeom prst="rect">
            <a:avLst/>
          </a:prstGeom>
          <a:solidFill>
            <a:srgbClr val="D9D9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잔여수명 예측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39CEC0-0F0D-4FFD-BB8C-548A9501CDF6}"/>
              </a:ext>
            </a:extLst>
          </p:cNvPr>
          <p:cNvSpPr txBox="1"/>
          <p:nvPr/>
        </p:nvSpPr>
        <p:spPr>
          <a:xfrm>
            <a:off x="7008362" y="2789205"/>
            <a:ext cx="3116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Degradation Factor</a:t>
            </a:r>
            <a:r>
              <a:rPr lang="ko-KR" altLang="en-US" sz="1200" dirty="0"/>
              <a:t> 적용 후 모델링</a:t>
            </a: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Exponential weighted linear regression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Bayesian mixture model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AC4B0B-20D4-4050-86A1-BC2B324BB14C}"/>
              </a:ext>
            </a:extLst>
          </p:cNvPr>
          <p:cNvSpPr txBox="1"/>
          <p:nvPr/>
        </p:nvSpPr>
        <p:spPr>
          <a:xfrm>
            <a:off x="5024310" y="4137871"/>
            <a:ext cx="1984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Hotelling’s</a:t>
            </a:r>
            <a:r>
              <a:rPr lang="en-US" altLang="ko-KR" sz="1200" dirty="0"/>
              <a:t> T-square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MSET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Autoencoder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ED01837-9467-42CC-979C-45CDB8F72B59}"/>
              </a:ext>
            </a:extLst>
          </p:cNvPr>
          <p:cNvSpPr/>
          <p:nvPr/>
        </p:nvSpPr>
        <p:spPr>
          <a:xfrm>
            <a:off x="10014436" y="3544781"/>
            <a:ext cx="1597516" cy="647402"/>
          </a:xfrm>
          <a:prstGeom prst="rect">
            <a:avLst/>
          </a:prstGeom>
          <a:solidFill>
            <a:srgbClr val="D9D9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어플리케이션 개발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466981-8BF3-415D-B432-66AE1DF651B4}"/>
              </a:ext>
            </a:extLst>
          </p:cNvPr>
          <p:cNvSpPr txBox="1"/>
          <p:nvPr/>
        </p:nvSpPr>
        <p:spPr>
          <a:xfrm>
            <a:off x="7540777" y="5591789"/>
            <a:ext cx="3116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Shapely value (XAI)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Decomposition</a:t>
            </a:r>
            <a:endParaRPr lang="ko-KR" altLang="en-US" sz="1200" dirty="0"/>
          </a:p>
        </p:txBody>
      </p:sp>
      <p:sp>
        <p:nvSpPr>
          <p:cNvPr id="26" name="화살표: 위로 굽음 25">
            <a:extLst>
              <a:ext uri="{FF2B5EF4-FFF2-40B4-BE49-F238E27FC236}">
                <a16:creationId xmlns:a16="http://schemas.microsoft.com/office/drawing/2014/main" id="{0544CD18-399A-44AF-AAA3-09E96533B279}"/>
              </a:ext>
            </a:extLst>
          </p:cNvPr>
          <p:cNvSpPr/>
          <p:nvPr/>
        </p:nvSpPr>
        <p:spPr>
          <a:xfrm rot="16200000" flipV="1">
            <a:off x="6263542" y="2391352"/>
            <a:ext cx="608403" cy="668068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위로 굽음 26">
            <a:extLst>
              <a:ext uri="{FF2B5EF4-FFF2-40B4-BE49-F238E27FC236}">
                <a16:creationId xmlns:a16="http://schemas.microsoft.com/office/drawing/2014/main" id="{DEB87888-5510-4EA9-86A1-0642EB60C445}"/>
              </a:ext>
            </a:extLst>
          </p:cNvPr>
          <p:cNvSpPr/>
          <p:nvPr/>
        </p:nvSpPr>
        <p:spPr>
          <a:xfrm rot="16200000" flipH="1" flipV="1">
            <a:off x="6261562" y="4865297"/>
            <a:ext cx="612366" cy="668069"/>
          </a:xfrm>
          <a:prstGeom prst="bentUpArrow">
            <a:avLst>
              <a:gd name="adj1" fmla="val 25000"/>
              <a:gd name="adj2" fmla="val 24203"/>
              <a:gd name="adj3" fmla="val 2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위로 굽음 28">
            <a:extLst>
              <a:ext uri="{FF2B5EF4-FFF2-40B4-BE49-F238E27FC236}">
                <a16:creationId xmlns:a16="http://schemas.microsoft.com/office/drawing/2014/main" id="{C3BCD94C-7ADC-493F-8739-DE17D0ED629F}"/>
              </a:ext>
            </a:extLst>
          </p:cNvPr>
          <p:cNvSpPr/>
          <p:nvPr/>
        </p:nvSpPr>
        <p:spPr>
          <a:xfrm flipV="1">
            <a:off x="9875326" y="2421184"/>
            <a:ext cx="608403" cy="668068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위로 굽음 29">
            <a:extLst>
              <a:ext uri="{FF2B5EF4-FFF2-40B4-BE49-F238E27FC236}">
                <a16:creationId xmlns:a16="http://schemas.microsoft.com/office/drawing/2014/main" id="{CDC4CCF6-AA19-4CE1-821C-8A03CE38699A}"/>
              </a:ext>
            </a:extLst>
          </p:cNvPr>
          <p:cNvSpPr/>
          <p:nvPr/>
        </p:nvSpPr>
        <p:spPr>
          <a:xfrm rot="10800000" flipH="1" flipV="1">
            <a:off x="9875326" y="4837446"/>
            <a:ext cx="646332" cy="668068"/>
          </a:xfrm>
          <a:prstGeom prst="bentUpArrow">
            <a:avLst>
              <a:gd name="adj1" fmla="val 25000"/>
              <a:gd name="adj2" fmla="val 23523"/>
              <a:gd name="adj3" fmla="val 2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AC5F7AC-FB00-4625-AC79-CC96A29AC275}"/>
              </a:ext>
            </a:extLst>
          </p:cNvPr>
          <p:cNvSpPr/>
          <p:nvPr/>
        </p:nvSpPr>
        <p:spPr>
          <a:xfrm>
            <a:off x="7589795" y="4824205"/>
            <a:ext cx="1597516" cy="647402"/>
          </a:xfrm>
          <a:prstGeom prst="rect">
            <a:avLst/>
          </a:prstGeom>
          <a:solidFill>
            <a:srgbClr val="D9D9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고장 진단 및 원인 분석</a:t>
            </a: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96A50211-EC14-4B70-80D0-4BC7C520A0A1}"/>
              </a:ext>
            </a:extLst>
          </p:cNvPr>
          <p:cNvSpPr/>
          <p:nvPr/>
        </p:nvSpPr>
        <p:spPr>
          <a:xfrm>
            <a:off x="4368901" y="3581473"/>
            <a:ext cx="480724" cy="2665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75C968B0-88BB-45F5-A043-1310DE056B54}"/>
              </a:ext>
            </a:extLst>
          </p:cNvPr>
          <p:cNvSpPr/>
          <p:nvPr/>
        </p:nvSpPr>
        <p:spPr>
          <a:xfrm>
            <a:off x="1870206" y="3601933"/>
            <a:ext cx="480724" cy="2665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원통형 33">
            <a:extLst>
              <a:ext uri="{FF2B5EF4-FFF2-40B4-BE49-F238E27FC236}">
                <a16:creationId xmlns:a16="http://schemas.microsoft.com/office/drawing/2014/main" id="{38B7C2C6-563C-4605-B383-8C4FED0B288E}"/>
              </a:ext>
            </a:extLst>
          </p:cNvPr>
          <p:cNvSpPr/>
          <p:nvPr/>
        </p:nvSpPr>
        <p:spPr>
          <a:xfrm>
            <a:off x="174755" y="2789205"/>
            <a:ext cx="1424354" cy="1723292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센서 데이터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수집</a:t>
            </a:r>
          </a:p>
        </p:txBody>
      </p:sp>
    </p:spTree>
    <p:extLst>
      <p:ext uri="{BB962C8B-B14F-4D97-AF65-F5344CB8AC3E}">
        <p14:creationId xmlns:p14="http://schemas.microsoft.com/office/powerpoint/2010/main" val="3387202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CC04ACA-7E15-43A4-B0F0-4A3D6993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824" y="1661116"/>
            <a:ext cx="9344657" cy="2457793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6E4A4D03-7F7B-4DC7-AA42-3FF647466479}"/>
              </a:ext>
            </a:extLst>
          </p:cNvPr>
          <p:cNvSpPr txBox="1"/>
          <p:nvPr/>
        </p:nvSpPr>
        <p:spPr>
          <a:xfrm>
            <a:off x="261017" y="385068"/>
            <a:ext cx="2941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383C4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2.2 </a:t>
            </a:r>
            <a:r>
              <a:rPr lang="ko-KR" altLang="en-US" sz="2000" dirty="0">
                <a:solidFill>
                  <a:srgbClr val="383C4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이상감지 및 알고리즘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1176AE-E9FB-4FE7-98BC-4F47D6055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D92553E-86AB-4E27-BB15-A02DB4882AC6}"/>
              </a:ext>
            </a:extLst>
          </p:cNvPr>
          <p:cNvSpPr txBox="1"/>
          <p:nvPr/>
        </p:nvSpPr>
        <p:spPr>
          <a:xfrm>
            <a:off x="5822746" y="4008795"/>
            <a:ext cx="746068" cy="2157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300" dirty="0">
                <a:solidFill>
                  <a:srgbClr val="383C4F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time</a:t>
            </a:r>
            <a:endParaRPr lang="ko-KR" altLang="en-US" sz="1300" dirty="0">
              <a:solidFill>
                <a:srgbClr val="383C4F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C266233-371E-4D39-9D93-DBAE152D8087}"/>
              </a:ext>
            </a:extLst>
          </p:cNvPr>
          <p:cNvSpPr txBox="1"/>
          <p:nvPr/>
        </p:nvSpPr>
        <p:spPr>
          <a:xfrm flipH="1" flipV="1">
            <a:off x="756107" y="2460495"/>
            <a:ext cx="366796" cy="946763"/>
          </a:xfrm>
          <a:prstGeom prst="rect">
            <a:avLst/>
          </a:prstGeom>
          <a:noFill/>
        </p:spPr>
        <p:txBody>
          <a:bodyPr vert="eaVert" wrap="square" rtlCol="0">
            <a:noAutofit/>
          </a:bodyPr>
          <a:lstStyle/>
          <a:p>
            <a:r>
              <a:rPr lang="en-US" altLang="ko-KR" sz="1300" dirty="0"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sensor(</a:t>
            </a:r>
            <a:r>
              <a:rPr lang="en-US" altLang="ko-KR" sz="1300" dirty="0" err="1"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khz</a:t>
            </a:r>
            <a:r>
              <a:rPr lang="en-US" altLang="ko-KR" sz="1300" dirty="0"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)</a:t>
            </a:r>
            <a:endParaRPr lang="ko-KR" altLang="en-US" sz="1300" dirty="0">
              <a:latin typeface="KoPubWorld돋움체_Pro Bold" panose="020B0600000101010101" charset="-127"/>
              <a:ea typeface="KoPubWorld돋움체_Pro Bold" panose="020B0600000101010101" charset="-127"/>
              <a:cs typeface="KoPubWorld돋움체_Pro Bold" panose="020B0600000101010101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2CB98A5-9604-408D-8A1D-A123344EF7D9}"/>
              </a:ext>
            </a:extLst>
          </p:cNvPr>
          <p:cNvSpPr/>
          <p:nvPr/>
        </p:nvSpPr>
        <p:spPr>
          <a:xfrm>
            <a:off x="5263348" y="2563514"/>
            <a:ext cx="746068" cy="172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32500" lnSpcReduction="20000"/>
          </a:bodyPr>
          <a:lstStyle/>
          <a:p>
            <a:pPr algn="ctr"/>
            <a:endParaRPr lang="ko-KR" altLang="en-US">
              <a:latin typeface="KoPubWorld돋움체_Pro Bold" panose="020B0600000101010101" charset="-127"/>
              <a:ea typeface="KoPubWorld돋움체_Pro Bold" panose="020B0600000101010101" charset="-127"/>
              <a:cs typeface="KoPubWorld돋움체_Pro Bold" panose="020B0600000101010101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E11CDFFD-E23A-4A0B-A94D-10E1BDDFF887}"/>
              </a:ext>
            </a:extLst>
          </p:cNvPr>
          <p:cNvCxnSpPr>
            <a:cxnSpLocks/>
          </p:cNvCxnSpPr>
          <p:nvPr/>
        </p:nvCxnSpPr>
        <p:spPr>
          <a:xfrm>
            <a:off x="6805971" y="1631771"/>
            <a:ext cx="0" cy="217003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1139B06C-A4B8-4598-B1B8-B10A50BC4FD7}"/>
              </a:ext>
            </a:extLst>
          </p:cNvPr>
          <p:cNvCxnSpPr>
            <a:cxnSpLocks/>
          </p:cNvCxnSpPr>
          <p:nvPr/>
        </p:nvCxnSpPr>
        <p:spPr>
          <a:xfrm>
            <a:off x="1923598" y="1640338"/>
            <a:ext cx="0" cy="217003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오른쪽 중괄호 80">
            <a:extLst>
              <a:ext uri="{FF2B5EF4-FFF2-40B4-BE49-F238E27FC236}">
                <a16:creationId xmlns:a16="http://schemas.microsoft.com/office/drawing/2014/main" id="{D8111913-9ACA-4EC7-91D8-150B371E71FE}"/>
              </a:ext>
            </a:extLst>
          </p:cNvPr>
          <p:cNvSpPr/>
          <p:nvPr/>
        </p:nvSpPr>
        <p:spPr>
          <a:xfrm rot="16200000">
            <a:off x="4247802" y="-937898"/>
            <a:ext cx="237011" cy="4879329"/>
          </a:xfrm>
          <a:prstGeom prst="rightBrace">
            <a:avLst>
              <a:gd name="adj1" fmla="val 8333"/>
              <a:gd name="adj2" fmla="val 48389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rmAutofit/>
          </a:bodyPr>
          <a:lstStyle/>
          <a:p>
            <a:pPr algn="ctr"/>
            <a:endParaRPr lang="ko-KR" altLang="en-US" dirty="0">
              <a:latin typeface="KoPubWorld돋움체_Pro Bold" panose="020B0600000101010101" charset="-127"/>
              <a:ea typeface="KoPubWorld돋움체_Pro Bold" panose="020B0600000101010101" charset="-127"/>
              <a:cs typeface="KoPubWorld돋움체_Pro Bold" panose="020B0600000101010101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E984A09-C9F5-4EA9-81A9-0563EFD9FA79}"/>
              </a:ext>
            </a:extLst>
          </p:cNvPr>
          <p:cNvSpPr txBox="1"/>
          <p:nvPr/>
        </p:nvSpPr>
        <p:spPr>
          <a:xfrm>
            <a:off x="3659227" y="1051326"/>
            <a:ext cx="1414159" cy="25928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300" dirty="0">
                <a:solidFill>
                  <a:srgbClr val="40548C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정상이라고 가정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7ACEB92-6129-4DE5-AA51-152172BD4156}"/>
              </a:ext>
            </a:extLst>
          </p:cNvPr>
          <p:cNvSpPr/>
          <p:nvPr/>
        </p:nvSpPr>
        <p:spPr>
          <a:xfrm>
            <a:off x="9949360" y="3548194"/>
            <a:ext cx="368847" cy="442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ko-KR" altLang="en-US">
              <a:latin typeface="KoPubWorld돋움체_Pro Bold" panose="020B0600000101010101" charset="-127"/>
              <a:ea typeface="KoPubWorld돋움체_Pro Bold" panose="020B0600000101010101" charset="-127"/>
              <a:cs typeface="KoPubWorld돋움체_Pro Bold" panose="020B0600000101010101" charset="-127"/>
            </a:endParaRPr>
          </a:p>
        </p:txBody>
      </p: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ADA8F706-8FDE-402D-8748-2A2C92AAC910}"/>
              </a:ext>
            </a:extLst>
          </p:cNvPr>
          <p:cNvCxnSpPr>
            <a:cxnSpLocks/>
            <a:stCxn id="86" idx="3"/>
            <a:endCxn id="7" idx="3"/>
          </p:cNvCxnSpPr>
          <p:nvPr/>
        </p:nvCxnSpPr>
        <p:spPr>
          <a:xfrm flipH="1">
            <a:off x="10281403" y="1180968"/>
            <a:ext cx="16767" cy="2150020"/>
          </a:xfrm>
          <a:prstGeom prst="bentConnector3">
            <a:avLst>
              <a:gd name="adj1" fmla="val -136339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A9EBAE20-CA3B-47CB-A1A9-41E982F02233}"/>
              </a:ext>
            </a:extLst>
          </p:cNvPr>
          <p:cNvSpPr txBox="1"/>
          <p:nvPr/>
        </p:nvSpPr>
        <p:spPr>
          <a:xfrm>
            <a:off x="8884011" y="1051326"/>
            <a:ext cx="1414159" cy="25928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300" dirty="0">
                <a:solidFill>
                  <a:srgbClr val="40548C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control limit </a:t>
            </a:r>
            <a:r>
              <a:rPr lang="ko-KR" altLang="en-US" sz="1300" dirty="0">
                <a:solidFill>
                  <a:srgbClr val="40548C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설정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A51D4C-DDD5-43EA-9791-FD3D605705E5}"/>
              </a:ext>
            </a:extLst>
          </p:cNvPr>
          <p:cNvSpPr/>
          <p:nvPr/>
        </p:nvSpPr>
        <p:spPr>
          <a:xfrm>
            <a:off x="9985938" y="3199459"/>
            <a:ext cx="295465" cy="2630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_Pro Bold" panose="020B0600000101010101" charset="-127"/>
              <a:ea typeface="KoPubWorld돋움체_Pro Bold" panose="020B0600000101010101" charset="-127"/>
              <a:cs typeface="KoPubWorld돋움체_Pro Bold" panose="020B0600000101010101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607349" y="4248729"/>
            <a:ext cx="8977302" cy="2504902"/>
          </a:xfrm>
          <a:prstGeom prst="roundRect">
            <a:avLst>
              <a:gd name="adj" fmla="val 10545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rgbClr val="383C4F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  <a:sym typeface="Wingdings" panose="05000000000000000000" pitchFamily="2" charset="2"/>
              </a:rPr>
              <a:t>[MSET </a:t>
            </a:r>
            <a:r>
              <a:rPr lang="ko-KR" altLang="en-US" sz="1600" dirty="0">
                <a:solidFill>
                  <a:srgbClr val="383C4F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  <a:sym typeface="Wingdings" panose="05000000000000000000" pitchFamily="2" charset="2"/>
              </a:rPr>
              <a:t>프로세스</a:t>
            </a:r>
            <a:r>
              <a:rPr lang="en-US" altLang="ko-KR" sz="1600" dirty="0">
                <a:solidFill>
                  <a:srgbClr val="383C4F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  <a:sym typeface="Wingdings" panose="05000000000000000000" pitchFamily="2" charset="2"/>
              </a:rPr>
              <a:t>]</a:t>
            </a:r>
          </a:p>
          <a:p>
            <a:pPr marL="285750" indent="-285750">
              <a:lnSpc>
                <a:spcPct val="20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상태가 정상인 </a:t>
            </a:r>
            <a:r>
              <a:rPr lang="en-US" altLang="ko-KR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train </a:t>
            </a:r>
            <a:r>
              <a:rPr lang="ko-KR" altLang="en-US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데이터를 이용해서 센서 간 모델링을 활용해 주요 센서의 </a:t>
            </a:r>
            <a:r>
              <a:rPr lang="ko-KR" altLang="en-US" sz="1600" dirty="0" err="1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잔차를</a:t>
            </a:r>
            <a:r>
              <a:rPr lang="ko-KR" altLang="en-US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 구함</a:t>
            </a:r>
            <a:endParaRPr lang="en-US" altLang="ko-KR" sz="1600" dirty="0">
              <a:solidFill>
                <a:srgbClr val="383C4F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정상 상태에 대한 핵심 변수의 </a:t>
            </a:r>
            <a:r>
              <a:rPr lang="ko-KR" altLang="en-US" sz="1600" dirty="0" err="1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잔차를</a:t>
            </a:r>
            <a:r>
              <a:rPr lang="ko-KR" altLang="en-US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 이용해서 임계치</a:t>
            </a:r>
            <a:r>
              <a:rPr lang="en-US" altLang="ko-KR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(control limit) </a:t>
            </a:r>
            <a:r>
              <a:rPr lang="ko-KR" altLang="en-US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값 계산</a:t>
            </a:r>
            <a:endParaRPr lang="en-US" altLang="ko-KR" sz="1600" dirty="0">
              <a:solidFill>
                <a:srgbClr val="383C4F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맑은 고딕" panose="020B0503020000020004" pitchFamily="50" charset="-127"/>
              <a:buChar char="■"/>
            </a:pPr>
            <a:r>
              <a:rPr lang="en-US" altLang="ko-KR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test </a:t>
            </a:r>
            <a:r>
              <a:rPr lang="ko-KR" altLang="en-US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데이터를 이용해서 센서 간 모델링을 활용해 주요 센서의 </a:t>
            </a:r>
            <a:r>
              <a:rPr lang="ko-KR" altLang="en-US" sz="1600" dirty="0" err="1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잔차를</a:t>
            </a:r>
            <a:r>
              <a:rPr lang="ko-KR" altLang="en-US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 구함</a:t>
            </a:r>
            <a:endParaRPr lang="en-US" altLang="ko-KR" sz="1600" dirty="0">
              <a:solidFill>
                <a:srgbClr val="383C4F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임계치를 기준으로 </a:t>
            </a:r>
            <a:r>
              <a:rPr lang="en-US" altLang="ko-KR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test </a:t>
            </a:r>
            <a:r>
              <a:rPr lang="ko-KR" altLang="en-US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데이터 </a:t>
            </a:r>
            <a:r>
              <a:rPr lang="ko-KR" altLang="en-US" sz="1600" dirty="0" err="1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잔차의</a:t>
            </a:r>
            <a:r>
              <a:rPr lang="ko-KR" altLang="en-US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 이상</a:t>
            </a:r>
            <a:r>
              <a:rPr lang="en-US" altLang="ko-KR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/</a:t>
            </a:r>
            <a:r>
              <a:rPr lang="ko-KR" altLang="en-US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정상 판단 </a:t>
            </a:r>
            <a:r>
              <a:rPr lang="en-US" altLang="ko-KR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</a:t>
            </a:r>
            <a:r>
              <a:rPr lang="ko-KR" altLang="en-US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 기계 이상 </a:t>
            </a:r>
            <a:r>
              <a:rPr lang="en-US" altLang="ko-KR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/ </a:t>
            </a:r>
            <a:r>
              <a:rPr lang="ko-KR" altLang="en-US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정상 판단</a:t>
            </a:r>
            <a:endParaRPr lang="en-US" altLang="ko-KR" sz="1600" dirty="0">
              <a:solidFill>
                <a:srgbClr val="383C4F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41593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671457" y="3785009"/>
            <a:ext cx="8977302" cy="2962344"/>
          </a:xfrm>
          <a:prstGeom prst="roundRect">
            <a:avLst>
              <a:gd name="adj" fmla="val 10545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rgbClr val="383C4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  <a:sym typeface="Wingdings" panose="05000000000000000000" pitchFamily="2" charset="2"/>
              </a:rPr>
              <a:t>[</a:t>
            </a:r>
            <a:r>
              <a:rPr lang="ko-KR" altLang="en-US" sz="1600" dirty="0">
                <a:solidFill>
                  <a:srgbClr val="383C4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  <a:sym typeface="Wingdings" panose="05000000000000000000" pitchFamily="2" charset="2"/>
              </a:rPr>
              <a:t>잔여수명 예측 프로세스</a:t>
            </a:r>
            <a:r>
              <a:rPr lang="en-US" altLang="ko-KR" sz="1600" dirty="0">
                <a:solidFill>
                  <a:srgbClr val="383C4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  <a:sym typeface="Wingdings" panose="05000000000000000000" pitchFamily="2" charset="2"/>
              </a:rPr>
              <a:t>]</a:t>
            </a:r>
          </a:p>
          <a:p>
            <a:pPr marL="285750" indent="-285750">
              <a:lnSpc>
                <a:spcPct val="20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센서 데이터를 이용해서 센서 간 모델링을 활용해 주요 센서의 </a:t>
            </a:r>
            <a:r>
              <a:rPr lang="ko-KR" altLang="en-US" sz="1600" dirty="0" err="1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잔차를</a:t>
            </a:r>
            <a:r>
              <a:rPr lang="ko-KR" altLang="en-US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degradation </a:t>
            </a:r>
            <a:r>
              <a:rPr lang="ko-KR" altLang="en-US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변환</a:t>
            </a:r>
            <a:endParaRPr lang="en-US" altLang="ko-KR" sz="1600" dirty="0">
              <a:solidFill>
                <a:srgbClr val="383C4F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맑은 고딕" panose="020B0503020000020004" pitchFamily="50" charset="-127"/>
              <a:buChar char="■"/>
            </a:pPr>
            <a:r>
              <a:rPr lang="en-US" altLang="ko-KR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degradation </a:t>
            </a:r>
            <a:r>
              <a:rPr lang="ko-KR" altLang="en-US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변환 된 센서데이터를 활용해서 모니터링 적용</a:t>
            </a:r>
            <a:endParaRPr lang="en-US" altLang="ko-KR" sz="1600" dirty="0">
              <a:solidFill>
                <a:srgbClr val="383C4F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임계치를 기준으로 평균 신뢰성으로 수명 예측 </a:t>
            </a:r>
            <a:r>
              <a:rPr lang="en-US" altLang="ko-KR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/ </a:t>
            </a:r>
            <a:r>
              <a:rPr lang="ko-KR" altLang="en-US" sz="1600" dirty="0" err="1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머신러닝으로</a:t>
            </a:r>
            <a:r>
              <a:rPr lang="ko-KR" altLang="en-US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 수명 예측</a:t>
            </a:r>
            <a:endParaRPr lang="en-US" altLang="ko-KR" sz="1600" dirty="0">
              <a:solidFill>
                <a:srgbClr val="383C4F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고장시점 값은 </a:t>
            </a:r>
            <a:r>
              <a:rPr lang="en-US" altLang="ko-KR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POF (Physics Of Failure)</a:t>
            </a:r>
            <a:r>
              <a:rPr lang="ko-KR" altLang="en-US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를 이용 </a:t>
            </a:r>
            <a:r>
              <a:rPr lang="en-US" altLang="ko-KR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/ </a:t>
            </a:r>
            <a:r>
              <a:rPr lang="ko-KR" altLang="en-US" sz="1600" b="1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데이터의 실 고장 관측을 통해 산출</a:t>
            </a:r>
            <a:endParaRPr lang="en-US" altLang="ko-KR" sz="1600" b="1" dirty="0">
              <a:solidFill>
                <a:srgbClr val="383C4F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맑은 고딕" panose="020B0503020000020004" pitchFamily="50" charset="-127"/>
              <a:buChar char="■"/>
            </a:pPr>
            <a:r>
              <a:rPr lang="ko-KR" altLang="en-US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지수함수를 가중치로 설정한 </a:t>
            </a:r>
            <a:r>
              <a:rPr lang="ko-KR" altLang="en-US" sz="1600" b="1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가중선형회귀</a:t>
            </a:r>
            <a:r>
              <a:rPr lang="ko-KR" altLang="en-US" sz="1600" dirty="0">
                <a:solidFill>
                  <a:srgbClr val="383C4F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  <a:sym typeface="Wingdings" panose="05000000000000000000" pitchFamily="2" charset="2"/>
              </a:rPr>
              <a:t>를 이용하여 잔여수명 예측</a:t>
            </a:r>
            <a:endParaRPr lang="en-US" altLang="ko-KR" sz="1600" dirty="0">
              <a:solidFill>
                <a:srgbClr val="383C4F"/>
              </a:solidFill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  <a:sym typeface="Wingdings" panose="05000000000000000000" pitchFamily="2" charset="2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E4A4D03-7F7B-4DC7-AA42-3FF647466479}"/>
              </a:ext>
            </a:extLst>
          </p:cNvPr>
          <p:cNvSpPr txBox="1"/>
          <p:nvPr/>
        </p:nvSpPr>
        <p:spPr>
          <a:xfrm>
            <a:off x="261017" y="385068"/>
            <a:ext cx="2868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383C4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2.2 </a:t>
            </a:r>
            <a:r>
              <a:rPr lang="ko-KR" altLang="en-US" sz="2000" dirty="0">
                <a:solidFill>
                  <a:srgbClr val="383C4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이상감지 및 알고리즘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4FECCD-29BA-4E78-814A-13E5F4A4FA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5"/>
          <a:stretch/>
        </p:blipFill>
        <p:spPr>
          <a:xfrm>
            <a:off x="1543241" y="1041532"/>
            <a:ext cx="9217367" cy="277118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216A6F-F8EE-4408-99CD-BB6411D7E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C39200-690A-43D0-9CC4-A83566C255EF}"/>
              </a:ext>
            </a:extLst>
          </p:cNvPr>
          <p:cNvSpPr txBox="1"/>
          <p:nvPr/>
        </p:nvSpPr>
        <p:spPr>
          <a:xfrm>
            <a:off x="10760608" y="2448466"/>
            <a:ext cx="1414159" cy="25928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300" dirty="0">
                <a:solidFill>
                  <a:srgbClr val="40548C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control limit </a:t>
            </a:r>
            <a:r>
              <a:rPr lang="ko-KR" altLang="en-US" sz="1300" dirty="0">
                <a:solidFill>
                  <a:srgbClr val="40548C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설정</a:t>
            </a: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877B3511-8390-41B6-9120-A90FC0B0E840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10259568" y="2578108"/>
            <a:ext cx="501040" cy="17629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F5CABD7-3C21-43B5-B9E1-5580239C1091}"/>
              </a:ext>
            </a:extLst>
          </p:cNvPr>
          <p:cNvSpPr txBox="1"/>
          <p:nvPr/>
        </p:nvSpPr>
        <p:spPr>
          <a:xfrm>
            <a:off x="10760607" y="1357861"/>
            <a:ext cx="1414159" cy="25928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300" dirty="0">
                <a:solidFill>
                  <a:srgbClr val="40548C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실 관측을 통한 </a:t>
            </a:r>
            <a:endParaRPr lang="en-US" altLang="ko-KR" sz="1300" dirty="0">
              <a:solidFill>
                <a:srgbClr val="40548C"/>
              </a:solidFill>
              <a:latin typeface="KoPubWorld돋움체_Pro Bold" panose="020B0600000101010101" charset="-127"/>
              <a:ea typeface="KoPubWorld돋움체_Pro Bold" panose="020B0600000101010101" charset="-127"/>
              <a:cs typeface="KoPubWorld돋움체_Pro Bold" panose="020B0600000101010101" charset="-127"/>
            </a:endParaRPr>
          </a:p>
          <a:p>
            <a:r>
              <a:rPr lang="ko-KR" altLang="en-US" sz="1300" dirty="0">
                <a:solidFill>
                  <a:srgbClr val="40548C"/>
                </a:solidFill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고장 시점 값</a:t>
            </a: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3CF65B72-8C1D-4FE1-A4D2-A917571FE04B}"/>
              </a:ext>
            </a:extLst>
          </p:cNvPr>
          <p:cNvCxnSpPr>
            <a:cxnSpLocks/>
          </p:cNvCxnSpPr>
          <p:nvPr/>
        </p:nvCxnSpPr>
        <p:spPr>
          <a:xfrm flipV="1">
            <a:off x="10276801" y="1552323"/>
            <a:ext cx="501040" cy="17629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2294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1|1.1|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1|1.1|0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1|1.1|0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1|1.1|0.9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3485</TotalTime>
  <Words>716</Words>
  <Application>Microsoft Office PowerPoint</Application>
  <PresentationFormat>와이드스크린</PresentationFormat>
  <Paragraphs>144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5" baseType="lpstr">
      <vt:lpstr>Noto Sans CJK KR DemiLight</vt:lpstr>
      <vt:lpstr>KoPub돋움체 Medium</vt:lpstr>
      <vt:lpstr>Noto Sans CJK KR Bold</vt:lpstr>
      <vt:lpstr>맑은 고딕</vt:lpstr>
      <vt:lpstr>Arial</vt:lpstr>
      <vt:lpstr>KoPubWorld돋움체_Pro Bold</vt:lpstr>
      <vt:lpstr>KoPubWorld돋움체_Pro Medium</vt:lpstr>
      <vt:lpstr>Noto Sans CJK KR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정지나</dc:creator>
  <cp:lastModifiedBy>김영재(2016310010)</cp:lastModifiedBy>
  <cp:revision>311</cp:revision>
  <cp:lastPrinted>2021-05-23T05:45:01Z</cp:lastPrinted>
  <dcterms:created xsi:type="dcterms:W3CDTF">2021-04-15T02:32:17Z</dcterms:created>
  <dcterms:modified xsi:type="dcterms:W3CDTF">2022-09-28T13:57:10Z</dcterms:modified>
</cp:coreProperties>
</file>